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6858000" cy="9144000"/>
  <p:embeddedFontLst>
    <p:embeddedFont>
      <p:font typeface="Helvetica Neue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HelveticaNeue-regular.fntdata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HelveticaNeue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HelveticaNeue-boldItalic.fntdata"/><Relationship Id="rId90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Shape 10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Shape 1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Shape 1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Shape 1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Shape 1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Shape 1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Shape 1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Shape 13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Shape 13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Shape 13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Shape 13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10 -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8 Feb 2016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10 -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6556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   </a:t>
            </a: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8 Feb 2016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st.github.com/karpathy/d4dee566867f8291f086" TargetMode="External"/><Relationship Id="rId4" Type="http://schemas.openxmlformats.org/officeDocument/2006/relationships/hyperlink" Target="https://gist.github.com/karpathy/d4dee566867f8291f086" TargetMode="External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hyperlink" Target="https://gist.github.com/karpathy/d4dee566867f8291f086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hyperlink" Target="https://gist.github.com/karpathy/d4dee566867f8291f086" TargetMode="External"/><Relationship Id="rId7" Type="http://schemas.openxmlformats.org/officeDocument/2006/relationships/hyperlink" Target="https://gist.github.com/karpathy/d4dee566867f8291f086" TargetMode="External"/><Relationship Id="rId8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9.jpg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hyperlink" Target="https://gist.github.com/karpathy/d4dee566867f8291f086" TargetMode="External"/><Relationship Id="rId7" Type="http://schemas.openxmlformats.org/officeDocument/2006/relationships/hyperlink" Target="https://gist.github.com/karpathy/d4dee566867f8291f086" TargetMode="External"/><Relationship Id="rId8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hyperlink" Target="https://gist.github.com/karpathy/d4dee566867f8291f086" TargetMode="External"/><Relationship Id="rId7" Type="http://schemas.openxmlformats.org/officeDocument/2006/relationships/hyperlink" Target="https://gist.github.com/karpathy/d4dee566867f8291f086" TargetMode="External"/><Relationship Id="rId8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hyperlink" Target="https://gist.github.com/karpathy/d4dee566867f8291f086" TargetMode="External"/><Relationship Id="rId7" Type="http://schemas.openxmlformats.org/officeDocument/2006/relationships/hyperlink" Target="https://gist.github.com/karpathy/d4dee566867f8291f086" TargetMode="External"/><Relationship Id="rId8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hyperlink" Target="https://gist.github.com/karpathy/d4dee566867f8291f086" TargetMode="External"/><Relationship Id="rId7" Type="http://schemas.openxmlformats.org/officeDocument/2006/relationships/hyperlink" Target="https://gist.github.com/karpathy/d4dee566867f8291f086" TargetMode="External"/><Relationship Id="rId8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hyperlink" Target="https://gist.github.com/karpathy/d4dee566867f8291f086" TargetMode="External"/><Relationship Id="rId7" Type="http://schemas.openxmlformats.org/officeDocument/2006/relationships/hyperlink" Target="https://gist.github.com/karpathy/d4dee566867f8291f086" TargetMode="External"/><Relationship Id="rId8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hyperlink" Target="https://gist.github.com/karpathy/d4dee566867f8291f086" TargetMode="External"/><Relationship Id="rId7" Type="http://schemas.openxmlformats.org/officeDocument/2006/relationships/hyperlink" Target="https://gist.github.com/karpathy/d4dee566867f8291f086" TargetMode="External"/><Relationship Id="rId8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5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hyperlink" Target="https://gist.github.com/karpathy/d4dee566867f8291f086" TargetMode="External"/><Relationship Id="rId7" Type="http://schemas.openxmlformats.org/officeDocument/2006/relationships/hyperlink" Target="https://gist.github.com/karpathy/d4dee566867f8291f086" TargetMode="External"/><Relationship Id="rId8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0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hyperlink" Target="https://gist.github.com/karpathy/d4dee566867f8291f086" TargetMode="External"/><Relationship Id="rId7" Type="http://schemas.openxmlformats.org/officeDocument/2006/relationships/hyperlink" Target="https://gist.github.com/karpathy/d4dee566867f8291f086" TargetMode="External"/><Relationship Id="rId8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9.jpg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hyperlink" Target="https://gist.github.com/karpathy/d4dee566867f8291f086" TargetMode="External"/><Relationship Id="rId7" Type="http://schemas.openxmlformats.org/officeDocument/2006/relationships/hyperlink" Target="https://gist.github.com/karpathy/d4dee566867f8291f086" TargetMode="External"/><Relationship Id="rId8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ist.github.com/karpathy/d4dee566867f8291f086" TargetMode="External"/><Relationship Id="rId6" Type="http://schemas.openxmlformats.org/officeDocument/2006/relationships/hyperlink" Target="https://gist.github.com/karpathy/d4dee566867f8291f086" TargetMode="External"/><Relationship Id="rId7" Type="http://schemas.openxmlformats.org/officeDocument/2006/relationships/hyperlink" Target="https://gist.github.com/karpathy/d4dee566867f8291f086" TargetMode="External"/><Relationship Id="rId8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Relationship Id="rId4" Type="http://schemas.openxmlformats.org/officeDocument/2006/relationships/hyperlink" Target="http://mscoco.org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://imgur.com/gallery/vaNahKE" TargetMode="External"/><Relationship Id="rId4" Type="http://schemas.openxmlformats.org/officeDocument/2006/relationships/image" Target="../media/image6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0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5" name="Shape 65"/>
          <p:cNvSpPr txBox="1"/>
          <p:nvPr/>
        </p:nvSpPr>
        <p:spPr>
          <a:xfrm>
            <a:off x="170825" y="572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Recurrent Neural Networks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902375"/>
            <a:ext cx="8743951" cy="272915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272425" y="151050"/>
            <a:ext cx="8259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/>
              <a:t>Recurrent Networks offer a lot of flexibility:</a:t>
            </a:r>
          </a:p>
        </p:txBody>
      </p:sp>
      <p:cxnSp>
        <p:nvCxnSpPr>
          <p:cNvPr id="142" name="Shape 142"/>
          <p:cNvCxnSpPr/>
          <p:nvPr/>
        </p:nvCxnSpPr>
        <p:spPr>
          <a:xfrm flipH="1" rot="10800000">
            <a:off x="7976525" y="3664749"/>
            <a:ext cx="263699" cy="451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3" name="Shape 143"/>
          <p:cNvSpPr txBox="1"/>
          <p:nvPr/>
        </p:nvSpPr>
        <p:spPr>
          <a:xfrm>
            <a:off x="4361100" y="4028850"/>
            <a:ext cx="4402199" cy="46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e.g. </a:t>
            </a:r>
            <a:r>
              <a:rPr b="1" lang="en" sz="1800"/>
              <a:t>Video classification on frame level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850" y="288675"/>
            <a:ext cx="2249374" cy="401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-43825" y="3193900"/>
            <a:ext cx="3719399" cy="40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19050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Multiple Object Recognition with Visual Attention, Ba et al.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243575" y="408850"/>
            <a:ext cx="2814599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Sequential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Processing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of fixed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inputs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125" y="155325"/>
            <a:ext cx="4408830" cy="426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-49350" y="2633975"/>
            <a:ext cx="2814599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19050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DRAW: A Recurrent Neural Network For Image Generation, Gregor et al.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243575" y="408850"/>
            <a:ext cx="2814599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Sequential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Processing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of fixed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outputs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5" name="Shape 165"/>
          <p:cNvSpPr txBox="1"/>
          <p:nvPr/>
        </p:nvSpPr>
        <p:spPr>
          <a:xfrm>
            <a:off x="928650" y="-28300"/>
            <a:ext cx="72867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Recurrent Neural Network</a:t>
            </a:r>
          </a:p>
        </p:txBody>
      </p:sp>
      <p:sp>
        <p:nvSpPr>
          <p:cNvPr id="166" name="Shape 166"/>
          <p:cNvSpPr/>
          <p:nvPr/>
        </p:nvSpPr>
        <p:spPr>
          <a:xfrm>
            <a:off x="4106551" y="3308571"/>
            <a:ext cx="419876" cy="91569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sp>
        <p:nvSpPr>
          <p:cNvPr id="167" name="Shape 167"/>
          <p:cNvSpPr/>
          <p:nvPr/>
        </p:nvSpPr>
        <p:spPr>
          <a:xfrm>
            <a:off x="3799791" y="2285354"/>
            <a:ext cx="1033395" cy="657183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RNN</a:t>
            </a:r>
          </a:p>
        </p:txBody>
      </p:sp>
      <p:cxnSp>
        <p:nvCxnSpPr>
          <p:cNvPr id="168" name="Shape 168"/>
          <p:cNvCxnSpPr>
            <a:stCxn id="166" idx="0"/>
            <a:endCxn id="167" idx="2"/>
          </p:cNvCxnSpPr>
          <p:nvPr/>
        </p:nvCxnSpPr>
        <p:spPr>
          <a:xfrm rot="10800000">
            <a:off x="4316489" y="2942571"/>
            <a:ext cx="0" cy="36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9" name="Shape 169"/>
          <p:cNvSpPr/>
          <p:nvPr/>
        </p:nvSpPr>
        <p:spPr>
          <a:xfrm>
            <a:off x="4812223" y="2451654"/>
            <a:ext cx="546085" cy="294016"/>
          </a:xfrm>
          <a:custGeom>
            <a:pathLst>
              <a:path extrusionOk="0" h="14019" w="14987">
                <a:moveTo>
                  <a:pt x="637" y="0"/>
                </a:moveTo>
                <a:cubicBezTo>
                  <a:pt x="3026" y="1327"/>
                  <a:pt x="15080" y="5629"/>
                  <a:pt x="14974" y="7966"/>
                </a:cubicBezTo>
                <a:cubicBezTo>
                  <a:pt x="14867" y="10302"/>
                  <a:pt x="2495" y="13010"/>
                  <a:pt x="0" y="14019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5" name="Shape 175"/>
          <p:cNvSpPr txBox="1"/>
          <p:nvPr/>
        </p:nvSpPr>
        <p:spPr>
          <a:xfrm>
            <a:off x="928650" y="-28300"/>
            <a:ext cx="72867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Recurrent Neural Network</a:t>
            </a:r>
          </a:p>
        </p:txBody>
      </p:sp>
      <p:grpSp>
        <p:nvGrpSpPr>
          <p:cNvPr id="176" name="Shape 176"/>
          <p:cNvGrpSpPr/>
          <p:nvPr/>
        </p:nvGrpSpPr>
        <p:grpSpPr>
          <a:xfrm>
            <a:off x="3799791" y="1021032"/>
            <a:ext cx="1558516" cy="3203229"/>
            <a:chOff x="3548350" y="2044700"/>
            <a:chExt cx="1477686" cy="3037100"/>
          </a:xfrm>
        </p:grpSpPr>
        <p:sp>
          <p:nvSpPr>
            <p:cNvPr id="177" name="Shape 177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180" name="Shape 180"/>
            <p:cNvCxnSpPr>
              <a:stCxn id="178" idx="0"/>
              <a:endCxn id="179" idx="2"/>
            </p:cNvCxnSpPr>
            <p:nvPr/>
          </p:nvCxnSpPr>
          <p:spPr>
            <a:xfrm rot="10800000">
              <a:off x="4038249" y="2912850"/>
              <a:ext cx="0" cy="330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1" name="Shape 181"/>
            <p:cNvCxnSpPr>
              <a:stCxn id="177" idx="0"/>
              <a:endCxn id="178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82" name="Shape 182"/>
            <p:cNvSpPr/>
            <p:nvPr/>
          </p:nvSpPr>
          <p:spPr>
            <a:xfrm>
              <a:off x="4508273" y="3401125"/>
              <a:ext cx="517763" cy="278767"/>
            </a:xfrm>
            <a:custGeom>
              <a:pathLst>
                <a:path extrusionOk="0" h="14019" w="14987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sp>
      </p:grpSp>
      <p:sp>
        <p:nvSpPr>
          <p:cNvPr id="183" name="Shape 183"/>
          <p:cNvSpPr/>
          <p:nvPr/>
        </p:nvSpPr>
        <p:spPr>
          <a:xfrm>
            <a:off x="3612700" y="850887"/>
            <a:ext cx="1360799" cy="1278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5040700" y="951262"/>
            <a:ext cx="28485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usually want to predict a vector at some time steps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0" name="Shape 190"/>
          <p:cNvSpPr txBox="1"/>
          <p:nvPr/>
        </p:nvSpPr>
        <p:spPr>
          <a:xfrm>
            <a:off x="928650" y="-28300"/>
            <a:ext cx="72867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Recurrent Neural Network</a:t>
            </a:r>
          </a:p>
        </p:txBody>
      </p:sp>
      <p:grpSp>
        <p:nvGrpSpPr>
          <p:cNvPr id="191" name="Shape 191"/>
          <p:cNvGrpSpPr/>
          <p:nvPr/>
        </p:nvGrpSpPr>
        <p:grpSpPr>
          <a:xfrm>
            <a:off x="7396392" y="970132"/>
            <a:ext cx="1558516" cy="3203229"/>
            <a:chOff x="3548350" y="2044700"/>
            <a:chExt cx="1477686" cy="3037100"/>
          </a:xfrm>
        </p:grpSpPr>
        <p:sp>
          <p:nvSpPr>
            <p:cNvPr id="192" name="Shape 192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195" name="Shape 195"/>
            <p:cNvCxnSpPr>
              <a:stCxn id="193" idx="0"/>
              <a:endCxn id="194" idx="2"/>
            </p:cNvCxnSpPr>
            <p:nvPr/>
          </p:nvCxnSpPr>
          <p:spPr>
            <a:xfrm rot="10800000">
              <a:off x="4038249" y="2912850"/>
              <a:ext cx="0" cy="330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96" name="Shape 196"/>
            <p:cNvCxnSpPr>
              <a:stCxn id="192" idx="0"/>
              <a:endCxn id="193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97" name="Shape 197"/>
            <p:cNvSpPr/>
            <p:nvPr/>
          </p:nvSpPr>
          <p:spPr>
            <a:xfrm>
              <a:off x="4508273" y="3401125"/>
              <a:ext cx="517763" cy="278767"/>
            </a:xfrm>
            <a:custGeom>
              <a:pathLst>
                <a:path extrusionOk="0" h="14019" w="14987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sp>
      </p:grpSp>
      <p:sp>
        <p:nvSpPr>
          <p:cNvPr id="198" name="Shape 198"/>
          <p:cNvSpPr txBox="1"/>
          <p:nvPr/>
        </p:nvSpPr>
        <p:spPr>
          <a:xfrm>
            <a:off x="261725" y="933575"/>
            <a:ext cx="5472900" cy="81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can process a sequence of vectors </a:t>
            </a:r>
            <a:r>
              <a:rPr b="1" lang="en" sz="1800"/>
              <a:t>x </a:t>
            </a:r>
            <a:r>
              <a:rPr lang="en" sz="1800"/>
              <a:t>by applying a recurrence formula at every time step: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47" y="2069900"/>
            <a:ext cx="3955649" cy="65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1794400" y="2069900"/>
            <a:ext cx="620700" cy="6140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1121500" y="2684000"/>
            <a:ext cx="22130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new state</a:t>
            </a:r>
          </a:p>
        </p:txBody>
      </p:sp>
      <p:sp>
        <p:nvSpPr>
          <p:cNvPr id="202" name="Shape 202"/>
          <p:cNvSpPr/>
          <p:nvPr/>
        </p:nvSpPr>
        <p:spPr>
          <a:xfrm>
            <a:off x="3958025" y="2090550"/>
            <a:ext cx="939300" cy="614099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3688875" y="2684000"/>
            <a:ext cx="22130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old state</a:t>
            </a:r>
          </a:p>
        </p:txBody>
      </p:sp>
      <p:sp>
        <p:nvSpPr>
          <p:cNvPr id="204" name="Shape 204"/>
          <p:cNvSpPr/>
          <p:nvPr/>
        </p:nvSpPr>
        <p:spPr>
          <a:xfrm>
            <a:off x="5070449" y="2090550"/>
            <a:ext cx="548699" cy="614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984175" y="2695575"/>
            <a:ext cx="24014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input vector at some time step</a:t>
            </a:r>
          </a:p>
        </p:txBody>
      </p:sp>
      <p:sp>
        <p:nvSpPr>
          <p:cNvPr id="206" name="Shape 206"/>
          <p:cNvSpPr/>
          <p:nvPr/>
        </p:nvSpPr>
        <p:spPr>
          <a:xfrm>
            <a:off x="3018725" y="2069900"/>
            <a:ext cx="719699" cy="614099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2034100" y="3352275"/>
            <a:ext cx="29081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00FF"/>
                </a:solidFill>
              </a:rPr>
              <a:t>some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00FF"/>
                </a:solidFill>
              </a:rPr>
              <a:t>with parameters W</a:t>
            </a:r>
          </a:p>
        </p:txBody>
      </p:sp>
      <p:cxnSp>
        <p:nvCxnSpPr>
          <p:cNvPr id="208" name="Shape 208"/>
          <p:cNvCxnSpPr/>
          <p:nvPr/>
        </p:nvCxnSpPr>
        <p:spPr>
          <a:xfrm flipH="1" rot="10800000">
            <a:off x="3131375" y="2760200"/>
            <a:ext cx="171000" cy="680399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4" name="Shape 214"/>
          <p:cNvSpPr txBox="1"/>
          <p:nvPr/>
        </p:nvSpPr>
        <p:spPr>
          <a:xfrm>
            <a:off x="928650" y="-28300"/>
            <a:ext cx="72867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Recurrent Neural Network</a:t>
            </a:r>
          </a:p>
        </p:txBody>
      </p:sp>
      <p:grpSp>
        <p:nvGrpSpPr>
          <p:cNvPr id="215" name="Shape 215"/>
          <p:cNvGrpSpPr/>
          <p:nvPr/>
        </p:nvGrpSpPr>
        <p:grpSpPr>
          <a:xfrm>
            <a:off x="7396392" y="970132"/>
            <a:ext cx="1558516" cy="3203229"/>
            <a:chOff x="3548350" y="2044700"/>
            <a:chExt cx="1477686" cy="3037100"/>
          </a:xfrm>
        </p:grpSpPr>
        <p:sp>
          <p:nvSpPr>
            <p:cNvPr id="216" name="Shape 216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219" name="Shape 219"/>
            <p:cNvCxnSpPr>
              <a:stCxn id="217" idx="0"/>
              <a:endCxn id="218" idx="2"/>
            </p:cNvCxnSpPr>
            <p:nvPr/>
          </p:nvCxnSpPr>
          <p:spPr>
            <a:xfrm rot="10800000">
              <a:off x="4038249" y="2912850"/>
              <a:ext cx="0" cy="330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0" name="Shape 220"/>
            <p:cNvCxnSpPr>
              <a:stCxn id="216" idx="0"/>
              <a:endCxn id="217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21" name="Shape 221"/>
            <p:cNvSpPr/>
            <p:nvPr/>
          </p:nvSpPr>
          <p:spPr>
            <a:xfrm>
              <a:off x="4508273" y="3401125"/>
              <a:ext cx="517763" cy="278767"/>
            </a:xfrm>
            <a:custGeom>
              <a:pathLst>
                <a:path extrusionOk="0" h="14019" w="14987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sp>
      </p:grpSp>
      <p:sp>
        <p:nvSpPr>
          <p:cNvPr id="222" name="Shape 222"/>
          <p:cNvSpPr txBox="1"/>
          <p:nvPr/>
        </p:nvSpPr>
        <p:spPr>
          <a:xfrm>
            <a:off x="261725" y="933575"/>
            <a:ext cx="5472900" cy="81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can process a sequence of vectors </a:t>
            </a:r>
            <a:r>
              <a:rPr b="1" lang="en" sz="1800"/>
              <a:t>x </a:t>
            </a:r>
            <a:r>
              <a:rPr lang="en" sz="1800"/>
              <a:t>by applying a recurrence formula at every time step: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47" y="2069900"/>
            <a:ext cx="3955649" cy="65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299075" y="3342075"/>
            <a:ext cx="6366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Notice: the same function and the same set of parameters are used at every time step.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0" name="Shape 230"/>
          <p:cNvSpPr txBox="1"/>
          <p:nvPr/>
        </p:nvSpPr>
        <p:spPr>
          <a:xfrm>
            <a:off x="928650" y="-28300"/>
            <a:ext cx="72867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(Vanilla) Recurrent Neural Network</a:t>
            </a:r>
          </a:p>
        </p:txBody>
      </p:sp>
      <p:grpSp>
        <p:nvGrpSpPr>
          <p:cNvPr id="231" name="Shape 231"/>
          <p:cNvGrpSpPr/>
          <p:nvPr/>
        </p:nvGrpSpPr>
        <p:grpSpPr>
          <a:xfrm>
            <a:off x="509275" y="1171075"/>
            <a:ext cx="1477686" cy="3037100"/>
            <a:chOff x="3548350" y="2044700"/>
            <a:chExt cx="1477686" cy="3037100"/>
          </a:xfrm>
        </p:grpSpPr>
        <p:sp>
          <p:nvSpPr>
            <p:cNvPr id="232" name="Shape 232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235" name="Shape 235"/>
            <p:cNvCxnSpPr>
              <a:stCxn id="233" idx="0"/>
              <a:endCxn id="234" idx="2"/>
            </p:cNvCxnSpPr>
            <p:nvPr/>
          </p:nvCxnSpPr>
          <p:spPr>
            <a:xfrm rot="10800000">
              <a:off x="4038249" y="2912850"/>
              <a:ext cx="0" cy="330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36" name="Shape 236"/>
            <p:cNvCxnSpPr>
              <a:stCxn id="232" idx="0"/>
              <a:endCxn id="233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37" name="Shape 237"/>
            <p:cNvSpPr/>
            <p:nvPr/>
          </p:nvSpPr>
          <p:spPr>
            <a:xfrm>
              <a:off x="4508273" y="3401125"/>
              <a:ext cx="517763" cy="278767"/>
            </a:xfrm>
            <a:custGeom>
              <a:pathLst>
                <a:path extrusionOk="0" h="14019" w="14987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sp>
      </p:grp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975" y="2675637"/>
            <a:ext cx="4606470" cy="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975" y="3460749"/>
            <a:ext cx="1863784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990100" y="513025"/>
            <a:ext cx="6236399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 state consists of a single </a:t>
            </a:r>
            <a:r>
              <a:rPr i="1" lang="en" sz="1800"/>
              <a:t>“hidden”</a:t>
            </a:r>
            <a:r>
              <a:rPr lang="en" sz="1800"/>
              <a:t> vector </a:t>
            </a:r>
            <a:r>
              <a:rPr b="1" lang="en" sz="1800"/>
              <a:t>h</a:t>
            </a:r>
            <a:r>
              <a:rPr lang="en" sz="1800"/>
              <a:t>: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300" y="1359425"/>
            <a:ext cx="3023949" cy="500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Shape 242"/>
          <p:cNvCxnSpPr/>
          <p:nvPr/>
        </p:nvCxnSpPr>
        <p:spPr>
          <a:xfrm>
            <a:off x="4982600" y="2039175"/>
            <a:ext cx="0" cy="4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8" name="Shape 248"/>
          <p:cNvSpPr txBox="1"/>
          <p:nvPr/>
        </p:nvSpPr>
        <p:spPr>
          <a:xfrm>
            <a:off x="171925" y="315200"/>
            <a:ext cx="27651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Character-level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language model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example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Vocabulary: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[h,e,l,o]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Example training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sequence: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“hello”</a:t>
            </a:r>
          </a:p>
        </p:txBody>
      </p:sp>
      <p:grpSp>
        <p:nvGrpSpPr>
          <p:cNvPr id="249" name="Shape 249"/>
          <p:cNvGrpSpPr/>
          <p:nvPr/>
        </p:nvGrpSpPr>
        <p:grpSpPr>
          <a:xfrm>
            <a:off x="7686702" y="204715"/>
            <a:ext cx="1147276" cy="2358004"/>
            <a:chOff x="3548350" y="2044700"/>
            <a:chExt cx="1477686" cy="3037100"/>
          </a:xfrm>
        </p:grpSpPr>
        <p:sp>
          <p:nvSpPr>
            <p:cNvPr id="250" name="Shape 250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253" name="Shape 253"/>
            <p:cNvCxnSpPr>
              <a:stCxn id="251" idx="0"/>
              <a:endCxn id="252" idx="2"/>
            </p:cNvCxnSpPr>
            <p:nvPr/>
          </p:nvCxnSpPr>
          <p:spPr>
            <a:xfrm rot="10800000">
              <a:off x="4038249" y="2913150"/>
              <a:ext cx="0" cy="33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54" name="Shape 254"/>
            <p:cNvCxnSpPr>
              <a:stCxn id="250" idx="0"/>
              <a:endCxn id="251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55" name="Shape 255"/>
            <p:cNvSpPr/>
            <p:nvPr/>
          </p:nvSpPr>
          <p:spPr>
            <a:xfrm>
              <a:off x="4508273" y="3401125"/>
              <a:ext cx="517763" cy="278767"/>
            </a:xfrm>
            <a:custGeom>
              <a:pathLst>
                <a:path extrusionOk="0" h="14019" w="14987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sp>
      </p:grpSp>
      <p:sp>
        <p:nvSpPr>
          <p:cNvPr id="256" name="Shape 256"/>
          <p:cNvSpPr/>
          <p:nvPr/>
        </p:nvSpPr>
        <p:spPr>
          <a:xfrm>
            <a:off x="7450900" y="69425"/>
            <a:ext cx="1435799" cy="262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75" y="121849"/>
            <a:ext cx="5260924" cy="42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71925" y="315200"/>
            <a:ext cx="27651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Character-level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language model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example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Vocabulary: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[h,e,l,o]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Example training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sequence: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“hello”</a:t>
            </a:r>
          </a:p>
        </p:txBody>
      </p:sp>
      <p:sp>
        <p:nvSpPr>
          <p:cNvPr id="264" name="Shape 264"/>
          <p:cNvSpPr/>
          <p:nvPr/>
        </p:nvSpPr>
        <p:spPr>
          <a:xfrm>
            <a:off x="2776200" y="114775"/>
            <a:ext cx="6169200" cy="2975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1" name="Shape 71"/>
          <p:cNvSpPr txBox="1"/>
          <p:nvPr/>
        </p:nvSpPr>
        <p:spPr>
          <a:xfrm>
            <a:off x="216900" y="265000"/>
            <a:ext cx="9044099" cy="3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Administrative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Midterm this Wednesday! woohoo!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A3 will be out ~Wednesday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175" y="1120437"/>
            <a:ext cx="4438650" cy="428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775" y="121849"/>
            <a:ext cx="5260924" cy="42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171925" y="315200"/>
            <a:ext cx="27651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Character-level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language model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example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Vocabulary: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[h,e,l,o]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Example training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sequence: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“hello”</a:t>
            </a:r>
          </a:p>
        </p:txBody>
      </p:sp>
      <p:sp>
        <p:nvSpPr>
          <p:cNvPr id="273" name="Shape 273"/>
          <p:cNvSpPr/>
          <p:nvPr/>
        </p:nvSpPr>
        <p:spPr>
          <a:xfrm>
            <a:off x="2776200" y="114775"/>
            <a:ext cx="6169200" cy="1693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625" y="576137"/>
            <a:ext cx="4438650" cy="428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175" y="1120437"/>
            <a:ext cx="4438650" cy="428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775" y="121849"/>
            <a:ext cx="5260924" cy="42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171925" y="315200"/>
            <a:ext cx="27651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Character-level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language model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example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Vocabulary: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[h,e,l,o]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Example training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sequence: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“hello”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8" name="Shape 288"/>
          <p:cNvSpPr txBox="1"/>
          <p:nvPr/>
        </p:nvSpPr>
        <p:spPr>
          <a:xfrm>
            <a:off x="-41275" y="124400"/>
            <a:ext cx="9238499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4078C0"/>
                </a:solidFill>
                <a:highlight>
                  <a:srgbClr val="FFFFFF"/>
                </a:highlight>
                <a:hlinkClick r:id="rId3"/>
              </a:rPr>
              <a:t>min-char-rnn.py</a:t>
            </a:r>
            <a:r>
              <a:rPr lang="en" sz="1800">
                <a:solidFill>
                  <a:srgbClr val="4078C0"/>
                </a:solidFill>
                <a:highlight>
                  <a:srgbClr val="FFFFFF"/>
                </a:highlight>
                <a:hlinkClick r:id="rId4"/>
              </a:rPr>
              <a:t> </a:t>
            </a:r>
            <a:r>
              <a:rPr lang="en" sz="1800">
                <a:highlight>
                  <a:srgbClr val="FFFFFF"/>
                </a:highlight>
                <a:hlinkClick r:id="rId5"/>
              </a:rPr>
              <a:t>gist: 112 lines of Python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89" name="Shape 2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0432" y="557875"/>
            <a:ext cx="2828351" cy="39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7524" y="606617"/>
            <a:ext cx="2828349" cy="328333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5730425" y="3976875"/>
            <a:ext cx="3311999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</a:t>
            </a:r>
            <a:r>
              <a:rPr lang="en" u="sng">
                <a:solidFill>
                  <a:srgbClr val="1155CC"/>
                </a:solidFill>
                <a:hlinkClick r:id="rId8"/>
              </a:rPr>
              <a:t>https://gist.github.com/karpathy/d4dee566867f8291f086</a:t>
            </a:r>
            <a:r>
              <a:rPr lang="en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266705"/>
            <a:ext cx="1995254" cy="2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3063119"/>
            <a:ext cx="1753019" cy="203501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83875" y="266700"/>
            <a:ext cx="1939800" cy="609599"/>
          </a:xfrm>
          <a:prstGeom prst="rect">
            <a:avLst/>
          </a:prstGeom>
          <a:solidFill>
            <a:srgbClr val="F0F400">
              <a:alpha val="1500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/>
        </p:nvSpPr>
        <p:spPr>
          <a:xfrm>
            <a:off x="-297180" y="60959"/>
            <a:ext cx="2674499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6"/>
              </a:rPr>
              <a:t> </a:t>
            </a:r>
            <a:r>
              <a:rPr lang="en">
                <a:solidFill>
                  <a:schemeClr val="dk1"/>
                </a:solidFill>
                <a:hlinkClick r:id="rId7"/>
              </a:rPr>
              <a:t>gist</a:t>
            </a:r>
          </a:p>
        </p:txBody>
      </p:sp>
      <p:cxnSp>
        <p:nvCxnSpPr>
          <p:cNvPr id="300" name="Shape 300"/>
          <p:cNvCxnSpPr>
            <a:stCxn id="298" idx="3"/>
          </p:cNvCxnSpPr>
          <p:nvPr/>
        </p:nvCxnSpPr>
        <p:spPr>
          <a:xfrm>
            <a:off x="2023675" y="571500"/>
            <a:ext cx="879600" cy="8685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1" name="Shape 301"/>
          <p:cNvSpPr txBox="1"/>
          <p:nvPr/>
        </p:nvSpPr>
        <p:spPr>
          <a:xfrm>
            <a:off x="5066652" y="60950"/>
            <a:ext cx="3315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Data I/O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7075" y="1234450"/>
            <a:ext cx="5887974" cy="21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266705"/>
            <a:ext cx="1995254" cy="2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3063119"/>
            <a:ext cx="1753019" cy="203501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83875" y="883927"/>
            <a:ext cx="1939800" cy="541199"/>
          </a:xfrm>
          <a:prstGeom prst="rect">
            <a:avLst/>
          </a:prstGeom>
          <a:solidFill>
            <a:srgbClr val="F0F400">
              <a:alpha val="1500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-297180" y="60959"/>
            <a:ext cx="2674499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6"/>
              </a:rPr>
              <a:t> </a:t>
            </a:r>
            <a:r>
              <a:rPr lang="en">
                <a:solidFill>
                  <a:schemeClr val="dk1"/>
                </a:solidFill>
                <a:hlinkClick r:id="rId7"/>
              </a:rPr>
              <a:t>gist</a:t>
            </a:r>
          </a:p>
        </p:txBody>
      </p:sp>
      <p:cxnSp>
        <p:nvCxnSpPr>
          <p:cNvPr id="311" name="Shape 311"/>
          <p:cNvCxnSpPr>
            <a:stCxn id="309" idx="3"/>
          </p:cNvCxnSpPr>
          <p:nvPr/>
        </p:nvCxnSpPr>
        <p:spPr>
          <a:xfrm>
            <a:off x="2023675" y="1154527"/>
            <a:ext cx="856800" cy="3999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2" name="Shape 312"/>
          <p:cNvSpPr txBox="1"/>
          <p:nvPr/>
        </p:nvSpPr>
        <p:spPr>
          <a:xfrm>
            <a:off x="4815187" y="22875"/>
            <a:ext cx="278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Initializations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3275" y="556425"/>
            <a:ext cx="5859749" cy="20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5851" y="2705050"/>
            <a:ext cx="2947174" cy="23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4868541" y="3611900"/>
            <a:ext cx="9302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recall: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266705"/>
            <a:ext cx="1995254" cy="2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3063119"/>
            <a:ext cx="1753019" cy="203501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135225" y="3794749"/>
            <a:ext cx="1939800" cy="1348800"/>
          </a:xfrm>
          <a:prstGeom prst="rect">
            <a:avLst/>
          </a:prstGeom>
          <a:solidFill>
            <a:srgbClr val="F0F400">
              <a:alpha val="1500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-297180" y="60959"/>
            <a:ext cx="2674499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6"/>
              </a:rPr>
              <a:t> </a:t>
            </a:r>
            <a:r>
              <a:rPr lang="en">
                <a:solidFill>
                  <a:schemeClr val="dk1"/>
                </a:solidFill>
                <a:hlinkClick r:id="rId7"/>
              </a:rPr>
              <a:t>gist</a:t>
            </a:r>
          </a:p>
        </p:txBody>
      </p:sp>
      <p:cxnSp>
        <p:nvCxnSpPr>
          <p:cNvPr id="324" name="Shape 324"/>
          <p:cNvCxnSpPr>
            <a:stCxn id="322" idx="3"/>
          </p:cNvCxnSpPr>
          <p:nvPr/>
        </p:nvCxnSpPr>
        <p:spPr>
          <a:xfrm flipH="1" rot="10800000">
            <a:off x="2075025" y="3588949"/>
            <a:ext cx="752100" cy="8802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5" name="Shape 325"/>
          <p:cNvSpPr txBox="1"/>
          <p:nvPr/>
        </p:nvSpPr>
        <p:spPr>
          <a:xfrm>
            <a:off x="5585475" y="60950"/>
            <a:ext cx="204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Main loop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8100" y="526125"/>
            <a:ext cx="5113874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266705"/>
            <a:ext cx="1995254" cy="2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3063119"/>
            <a:ext cx="1753019" cy="203501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135225" y="3794749"/>
            <a:ext cx="1939800" cy="1348800"/>
          </a:xfrm>
          <a:prstGeom prst="rect">
            <a:avLst/>
          </a:prstGeom>
          <a:solidFill>
            <a:srgbClr val="F0F400">
              <a:alpha val="1500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-297180" y="60959"/>
            <a:ext cx="2674499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6"/>
              </a:rPr>
              <a:t> </a:t>
            </a:r>
            <a:r>
              <a:rPr lang="en">
                <a:solidFill>
                  <a:schemeClr val="dk1"/>
                </a:solidFill>
                <a:hlinkClick r:id="rId7"/>
              </a:rPr>
              <a:t>gist</a:t>
            </a:r>
          </a:p>
        </p:txBody>
      </p:sp>
      <p:cxnSp>
        <p:nvCxnSpPr>
          <p:cNvPr id="335" name="Shape 335"/>
          <p:cNvCxnSpPr>
            <a:stCxn id="333" idx="3"/>
          </p:cNvCxnSpPr>
          <p:nvPr/>
        </p:nvCxnSpPr>
        <p:spPr>
          <a:xfrm flipH="1" rot="10800000">
            <a:off x="2075025" y="3588949"/>
            <a:ext cx="752100" cy="8802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6" name="Shape 336"/>
          <p:cNvSpPr txBox="1"/>
          <p:nvPr/>
        </p:nvSpPr>
        <p:spPr>
          <a:xfrm>
            <a:off x="5585475" y="60950"/>
            <a:ext cx="204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Main loop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8100" y="526125"/>
            <a:ext cx="5113874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>
            <a:off x="3924300" y="1257300"/>
            <a:ext cx="4823700" cy="880199"/>
          </a:xfrm>
          <a:prstGeom prst="rect">
            <a:avLst/>
          </a:prstGeom>
          <a:solidFill>
            <a:srgbClr val="14F400">
              <a:alpha val="1154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266705"/>
            <a:ext cx="1995254" cy="2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3063119"/>
            <a:ext cx="1753019" cy="203501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135225" y="3794749"/>
            <a:ext cx="1939800" cy="1348800"/>
          </a:xfrm>
          <a:prstGeom prst="rect">
            <a:avLst/>
          </a:prstGeom>
          <a:solidFill>
            <a:srgbClr val="F0F400">
              <a:alpha val="1500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-297180" y="60959"/>
            <a:ext cx="2674499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6"/>
              </a:rPr>
              <a:t> </a:t>
            </a:r>
            <a:r>
              <a:rPr lang="en">
                <a:solidFill>
                  <a:schemeClr val="dk1"/>
                </a:solidFill>
                <a:hlinkClick r:id="rId7"/>
              </a:rPr>
              <a:t>gist</a:t>
            </a:r>
          </a:p>
        </p:txBody>
      </p:sp>
      <p:cxnSp>
        <p:nvCxnSpPr>
          <p:cNvPr id="347" name="Shape 347"/>
          <p:cNvCxnSpPr>
            <a:stCxn id="345" idx="3"/>
          </p:cNvCxnSpPr>
          <p:nvPr/>
        </p:nvCxnSpPr>
        <p:spPr>
          <a:xfrm flipH="1" rot="10800000">
            <a:off x="2075025" y="3588949"/>
            <a:ext cx="752100" cy="8802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8" name="Shape 348"/>
          <p:cNvSpPr txBox="1"/>
          <p:nvPr/>
        </p:nvSpPr>
        <p:spPr>
          <a:xfrm>
            <a:off x="5585475" y="60950"/>
            <a:ext cx="204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Main loop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8100" y="526125"/>
            <a:ext cx="5113874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3924300" y="2171700"/>
            <a:ext cx="4823700" cy="880199"/>
          </a:xfrm>
          <a:prstGeom prst="rect">
            <a:avLst/>
          </a:prstGeom>
          <a:solidFill>
            <a:srgbClr val="14F400">
              <a:alpha val="1154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266705"/>
            <a:ext cx="1995254" cy="2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3063119"/>
            <a:ext cx="1753019" cy="203501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135225" y="3794749"/>
            <a:ext cx="1939800" cy="1348800"/>
          </a:xfrm>
          <a:prstGeom prst="rect">
            <a:avLst/>
          </a:prstGeom>
          <a:solidFill>
            <a:srgbClr val="F0F400">
              <a:alpha val="1500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-297180" y="60959"/>
            <a:ext cx="2674499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6"/>
              </a:rPr>
              <a:t> </a:t>
            </a:r>
            <a:r>
              <a:rPr lang="en">
                <a:solidFill>
                  <a:schemeClr val="dk1"/>
                </a:solidFill>
                <a:hlinkClick r:id="rId7"/>
              </a:rPr>
              <a:t>gist</a:t>
            </a:r>
          </a:p>
        </p:txBody>
      </p:sp>
      <p:cxnSp>
        <p:nvCxnSpPr>
          <p:cNvPr id="359" name="Shape 359"/>
          <p:cNvCxnSpPr>
            <a:stCxn id="357" idx="3"/>
          </p:cNvCxnSpPr>
          <p:nvPr/>
        </p:nvCxnSpPr>
        <p:spPr>
          <a:xfrm flipH="1" rot="10800000">
            <a:off x="2075025" y="3588949"/>
            <a:ext cx="752100" cy="8802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0" name="Shape 360"/>
          <p:cNvSpPr txBox="1"/>
          <p:nvPr/>
        </p:nvSpPr>
        <p:spPr>
          <a:xfrm>
            <a:off x="5585475" y="60950"/>
            <a:ext cx="204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Main loop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8100" y="526125"/>
            <a:ext cx="5113874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3924300" y="3025140"/>
            <a:ext cx="4823700" cy="746699"/>
          </a:xfrm>
          <a:prstGeom prst="rect">
            <a:avLst/>
          </a:prstGeom>
          <a:solidFill>
            <a:srgbClr val="14F400">
              <a:alpha val="1154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266705"/>
            <a:ext cx="1995254" cy="2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3063119"/>
            <a:ext cx="1753019" cy="203501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135225" y="3794749"/>
            <a:ext cx="1939800" cy="1348800"/>
          </a:xfrm>
          <a:prstGeom prst="rect">
            <a:avLst/>
          </a:prstGeom>
          <a:solidFill>
            <a:srgbClr val="F0F400">
              <a:alpha val="1500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 txBox="1"/>
          <p:nvPr/>
        </p:nvSpPr>
        <p:spPr>
          <a:xfrm>
            <a:off x="-297180" y="60959"/>
            <a:ext cx="2674499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6"/>
              </a:rPr>
              <a:t> </a:t>
            </a:r>
            <a:r>
              <a:rPr lang="en">
                <a:solidFill>
                  <a:schemeClr val="dk1"/>
                </a:solidFill>
                <a:hlinkClick r:id="rId7"/>
              </a:rPr>
              <a:t>gist</a:t>
            </a:r>
          </a:p>
        </p:txBody>
      </p:sp>
      <p:cxnSp>
        <p:nvCxnSpPr>
          <p:cNvPr id="371" name="Shape 371"/>
          <p:cNvCxnSpPr>
            <a:stCxn id="369" idx="3"/>
          </p:cNvCxnSpPr>
          <p:nvPr/>
        </p:nvCxnSpPr>
        <p:spPr>
          <a:xfrm flipH="1" rot="10800000">
            <a:off x="2075025" y="3588949"/>
            <a:ext cx="752100" cy="8802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2" name="Shape 372"/>
          <p:cNvSpPr txBox="1"/>
          <p:nvPr/>
        </p:nvSpPr>
        <p:spPr>
          <a:xfrm>
            <a:off x="5585475" y="60950"/>
            <a:ext cx="204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Main loop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8100" y="526125"/>
            <a:ext cx="5113874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3924300" y="3787153"/>
            <a:ext cx="4823700" cy="975300"/>
          </a:xfrm>
          <a:prstGeom prst="rect">
            <a:avLst/>
          </a:prstGeom>
          <a:solidFill>
            <a:srgbClr val="14F400">
              <a:alpha val="1154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75" y="239993"/>
            <a:ext cx="2050150" cy="13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4">
            <a:alphaModFix/>
          </a:blip>
          <a:srcRect b="0" l="0" r="0" t="70105"/>
          <a:stretch/>
        </p:blipFill>
        <p:spPr>
          <a:xfrm>
            <a:off x="90549" y="1976824"/>
            <a:ext cx="7329697" cy="236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025" y="119500"/>
            <a:ext cx="2050149" cy="139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514" y="119500"/>
            <a:ext cx="2010275" cy="159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7">
            <a:alphaModFix/>
          </a:blip>
          <a:srcRect b="0" l="51411" r="0" t="0"/>
          <a:stretch/>
        </p:blipFill>
        <p:spPr>
          <a:xfrm>
            <a:off x="7216725" y="59525"/>
            <a:ext cx="1479950" cy="171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8">
            <a:alphaModFix/>
          </a:blip>
          <a:srcRect b="0" l="49984" r="0" t="0"/>
          <a:stretch/>
        </p:blipFill>
        <p:spPr>
          <a:xfrm>
            <a:off x="7306950" y="2226475"/>
            <a:ext cx="1781699" cy="211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266705"/>
            <a:ext cx="1995254" cy="2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3063119"/>
            <a:ext cx="1753019" cy="203501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/>
          <p:nvPr/>
        </p:nvSpPr>
        <p:spPr>
          <a:xfrm>
            <a:off x="135225" y="1432550"/>
            <a:ext cx="1939800" cy="1630500"/>
          </a:xfrm>
          <a:prstGeom prst="rect">
            <a:avLst/>
          </a:prstGeom>
          <a:solidFill>
            <a:srgbClr val="F0F400">
              <a:alpha val="1500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-297180" y="60959"/>
            <a:ext cx="2674499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6"/>
              </a:rPr>
              <a:t> </a:t>
            </a:r>
            <a:r>
              <a:rPr lang="en">
                <a:solidFill>
                  <a:schemeClr val="dk1"/>
                </a:solidFill>
                <a:hlinkClick r:id="rId7"/>
              </a:rPr>
              <a:t>gist</a:t>
            </a:r>
          </a:p>
        </p:txBody>
      </p:sp>
      <p:cxnSp>
        <p:nvCxnSpPr>
          <p:cNvPr id="383" name="Shape 383"/>
          <p:cNvCxnSpPr>
            <a:stCxn id="381" idx="3"/>
          </p:cNvCxnSpPr>
          <p:nvPr/>
        </p:nvCxnSpPr>
        <p:spPr>
          <a:xfrm flipH="1" rot="10800000">
            <a:off x="2075025" y="2003900"/>
            <a:ext cx="912000" cy="2439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4" name="Shape 384"/>
          <p:cNvSpPr txBox="1"/>
          <p:nvPr/>
        </p:nvSpPr>
        <p:spPr>
          <a:xfrm>
            <a:off x="3512825" y="22875"/>
            <a:ext cx="53723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Loss function</a:t>
            </a:r>
          </a:p>
          <a:p>
            <a:pPr indent="-3556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>
                <a:solidFill>
                  <a:srgbClr val="FF0000"/>
                </a:solidFill>
              </a:rPr>
              <a:t>forward pass (compute loss)</a:t>
            </a:r>
          </a:p>
          <a:p>
            <a:pPr indent="-3556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>
                <a:solidFill>
                  <a:srgbClr val="38761D"/>
                </a:solidFill>
              </a:rPr>
              <a:t>backward pass (compute param gradient)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5300" y="1073175"/>
            <a:ext cx="4015724" cy="39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3924300" y="3017520"/>
            <a:ext cx="4823700" cy="1691699"/>
          </a:xfrm>
          <a:prstGeom prst="rect">
            <a:avLst/>
          </a:prstGeom>
          <a:solidFill>
            <a:srgbClr val="14F400">
              <a:alpha val="1154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3924300" y="2103125"/>
            <a:ext cx="4823700" cy="899099"/>
          </a:xfrm>
          <a:prstGeom prst="rect">
            <a:avLst/>
          </a:prstGeom>
          <a:solidFill>
            <a:srgbClr val="F40000">
              <a:alpha val="1154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266705"/>
            <a:ext cx="1995254" cy="2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3063119"/>
            <a:ext cx="1753019" cy="203501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/>
          <p:nvPr/>
        </p:nvSpPr>
        <p:spPr>
          <a:xfrm>
            <a:off x="135225" y="1432550"/>
            <a:ext cx="1939800" cy="1630500"/>
          </a:xfrm>
          <a:prstGeom prst="rect">
            <a:avLst/>
          </a:prstGeom>
          <a:solidFill>
            <a:srgbClr val="F0F400">
              <a:alpha val="1500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-297180" y="60959"/>
            <a:ext cx="2674499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6"/>
              </a:rPr>
              <a:t> </a:t>
            </a:r>
            <a:r>
              <a:rPr lang="en">
                <a:solidFill>
                  <a:schemeClr val="dk1"/>
                </a:solidFill>
                <a:hlinkClick r:id="rId7"/>
              </a:rPr>
              <a:t>gist</a:t>
            </a:r>
          </a:p>
        </p:txBody>
      </p:sp>
      <p:cxnSp>
        <p:nvCxnSpPr>
          <p:cNvPr id="396" name="Shape 396"/>
          <p:cNvCxnSpPr>
            <a:stCxn id="397" idx="3"/>
          </p:cNvCxnSpPr>
          <p:nvPr/>
        </p:nvCxnSpPr>
        <p:spPr>
          <a:xfrm flipH="1" rot="10800000">
            <a:off x="2074225" y="1478299"/>
            <a:ext cx="798600" cy="34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7" name="Shape 397"/>
          <p:cNvSpPr/>
          <p:nvPr/>
        </p:nvSpPr>
        <p:spPr>
          <a:xfrm>
            <a:off x="134425" y="1432550"/>
            <a:ext cx="1939800" cy="777299"/>
          </a:xfrm>
          <a:prstGeom prst="rect">
            <a:avLst/>
          </a:prstGeom>
          <a:solidFill>
            <a:srgbClr val="F40000">
              <a:alpha val="1154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8" name="Shape 3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6075" y="89538"/>
            <a:ext cx="5946624" cy="283082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399" name="Shape 399"/>
          <p:cNvCxnSpPr/>
          <p:nvPr/>
        </p:nvCxnSpPr>
        <p:spPr>
          <a:xfrm flipH="1" rot="10800000">
            <a:off x="3154675" y="2425025"/>
            <a:ext cx="521400" cy="70679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0" name="Shape 400"/>
          <p:cNvCxnSpPr>
            <a:endCxn id="398" idx="2"/>
          </p:cNvCxnSpPr>
          <p:nvPr/>
        </p:nvCxnSpPr>
        <p:spPr>
          <a:xfrm rot="10800000">
            <a:off x="6079387" y="2920362"/>
            <a:ext cx="603300" cy="90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1" name="Shape 401"/>
          <p:cNvSpPr txBox="1"/>
          <p:nvPr/>
        </p:nvSpPr>
        <p:spPr>
          <a:xfrm>
            <a:off x="4571700" y="3939525"/>
            <a:ext cx="4572299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Softmax classifier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53403" y="3258500"/>
            <a:ext cx="3625972" cy="34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11525" y="3650750"/>
            <a:ext cx="1467137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>
            <a:off x="3691578" y="2293723"/>
            <a:ext cx="0" cy="25469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266705"/>
            <a:ext cx="1995254" cy="2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3063119"/>
            <a:ext cx="1753019" cy="203501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>
            <a:off x="135225" y="1432550"/>
            <a:ext cx="1939800" cy="1630500"/>
          </a:xfrm>
          <a:prstGeom prst="rect">
            <a:avLst/>
          </a:prstGeom>
          <a:solidFill>
            <a:srgbClr val="F0F400">
              <a:alpha val="1500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/>
        </p:nvSpPr>
        <p:spPr>
          <a:xfrm>
            <a:off x="-297180" y="60959"/>
            <a:ext cx="2674499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6"/>
              </a:rPr>
              <a:t> </a:t>
            </a:r>
            <a:r>
              <a:rPr lang="en">
                <a:solidFill>
                  <a:schemeClr val="dk1"/>
                </a:solidFill>
                <a:hlinkClick r:id="rId7"/>
              </a:rPr>
              <a:t>gist</a:t>
            </a:r>
          </a:p>
        </p:txBody>
      </p:sp>
      <p:cxnSp>
        <p:nvCxnSpPr>
          <p:cNvPr id="413" name="Shape 413"/>
          <p:cNvCxnSpPr>
            <a:stCxn id="414" idx="3"/>
          </p:cNvCxnSpPr>
          <p:nvPr/>
        </p:nvCxnSpPr>
        <p:spPr>
          <a:xfrm flipH="1" rot="10800000">
            <a:off x="2074225" y="2324119"/>
            <a:ext cx="798600" cy="342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4" name="Shape 414"/>
          <p:cNvSpPr/>
          <p:nvPr/>
        </p:nvSpPr>
        <p:spPr>
          <a:xfrm>
            <a:off x="134425" y="2278369"/>
            <a:ext cx="1939800" cy="777299"/>
          </a:xfrm>
          <a:prstGeom prst="rect">
            <a:avLst/>
          </a:prstGeom>
          <a:solidFill>
            <a:srgbClr val="14F400">
              <a:alpha val="11540"/>
            </a:srgbClr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5" name="Shape 4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0550" y="38100"/>
            <a:ext cx="6062401" cy="308585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16" name="Shape 4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4625" y="3176374"/>
            <a:ext cx="2343075" cy="188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5440702" y="3929875"/>
            <a:ext cx="983099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7F6000"/>
                </a:solidFill>
              </a:rPr>
              <a:t>recall: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" y="266705"/>
            <a:ext cx="1995254" cy="278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38" y="3063119"/>
            <a:ext cx="1753019" cy="203501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/>
          <p:nvPr/>
        </p:nvSpPr>
        <p:spPr>
          <a:xfrm>
            <a:off x="135225" y="3063124"/>
            <a:ext cx="1939800" cy="762000"/>
          </a:xfrm>
          <a:prstGeom prst="rect">
            <a:avLst/>
          </a:prstGeom>
          <a:solidFill>
            <a:srgbClr val="F0F400">
              <a:alpha val="1500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-297180" y="60959"/>
            <a:ext cx="2674499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4078C0"/>
                </a:solidFill>
                <a:hlinkClick r:id="rId5"/>
              </a:rPr>
              <a:t>min-char-rnn.py</a:t>
            </a:r>
            <a:r>
              <a:rPr lang="en">
                <a:solidFill>
                  <a:srgbClr val="4078C0"/>
                </a:solidFill>
                <a:hlinkClick r:id="rId6"/>
              </a:rPr>
              <a:t> </a:t>
            </a:r>
            <a:r>
              <a:rPr lang="en">
                <a:solidFill>
                  <a:schemeClr val="dk1"/>
                </a:solidFill>
                <a:hlinkClick r:id="rId7"/>
              </a:rPr>
              <a:t>gist</a:t>
            </a:r>
          </a:p>
        </p:txBody>
      </p:sp>
      <p:cxnSp>
        <p:nvCxnSpPr>
          <p:cNvPr id="426" name="Shape 426"/>
          <p:cNvCxnSpPr>
            <a:stCxn id="424" idx="3"/>
          </p:cNvCxnSpPr>
          <p:nvPr/>
        </p:nvCxnSpPr>
        <p:spPr>
          <a:xfrm flipH="1" rot="10800000">
            <a:off x="2075025" y="2613724"/>
            <a:ext cx="1224299" cy="8304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27" name="Shape 4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0425" y="685675"/>
            <a:ext cx="5243675" cy="321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33" name="Shape 433"/>
          <p:cNvSpPr/>
          <p:nvPr/>
        </p:nvSpPr>
        <p:spPr>
          <a:xfrm>
            <a:off x="892250" y="393575"/>
            <a:ext cx="3341100" cy="3701999"/>
          </a:xfrm>
          <a:prstGeom prst="verticalScroll">
            <a:avLst>
              <a:gd fmla="val 12500" name="adj"/>
            </a:avLst>
          </a:prstGeom>
          <a:solidFill>
            <a:srgbClr val="FFFFFF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34" name="Shape 434"/>
          <p:cNvGrpSpPr/>
          <p:nvPr/>
        </p:nvGrpSpPr>
        <p:grpSpPr>
          <a:xfrm>
            <a:off x="6115225" y="665000"/>
            <a:ext cx="1477686" cy="3037100"/>
            <a:chOff x="3548350" y="2044700"/>
            <a:chExt cx="1477686" cy="3037100"/>
          </a:xfrm>
        </p:grpSpPr>
        <p:sp>
          <p:nvSpPr>
            <p:cNvPr id="435" name="Shape 435"/>
            <p:cNvSpPr/>
            <p:nvPr/>
          </p:nvSpPr>
          <p:spPr>
            <a:xfrm>
              <a:off x="3839200" y="4213600"/>
              <a:ext cx="398099" cy="868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x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3548350" y="3243450"/>
              <a:ext cx="979799" cy="623099"/>
            </a:xfrm>
            <a:prstGeom prst="rect">
              <a:avLst/>
            </a:prstGeom>
            <a:solidFill>
              <a:srgbClr val="38761D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RNN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3839200" y="2044700"/>
              <a:ext cx="398099" cy="868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/>
                <a:t>y</a:t>
              </a:r>
            </a:p>
          </p:txBody>
        </p:sp>
        <p:cxnSp>
          <p:nvCxnSpPr>
            <p:cNvPr id="438" name="Shape 438"/>
            <p:cNvCxnSpPr>
              <a:stCxn id="436" idx="0"/>
              <a:endCxn id="437" idx="2"/>
            </p:cNvCxnSpPr>
            <p:nvPr/>
          </p:nvCxnSpPr>
          <p:spPr>
            <a:xfrm rot="10800000">
              <a:off x="4038249" y="2912850"/>
              <a:ext cx="0" cy="330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39" name="Shape 439"/>
            <p:cNvCxnSpPr>
              <a:stCxn id="435" idx="0"/>
              <a:endCxn id="436" idx="2"/>
            </p:cNvCxnSpPr>
            <p:nvPr/>
          </p:nvCxnSpPr>
          <p:spPr>
            <a:xfrm rot="10800000">
              <a:off x="4038249" y="3866500"/>
              <a:ext cx="0" cy="3471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440" name="Shape 440"/>
            <p:cNvSpPr/>
            <p:nvPr/>
          </p:nvSpPr>
          <p:spPr>
            <a:xfrm>
              <a:off x="4508273" y="3401125"/>
              <a:ext cx="517763" cy="278767"/>
            </a:xfrm>
            <a:custGeom>
              <a:pathLst>
                <a:path extrusionOk="0" h="14019" w="14987">
                  <a:moveTo>
                    <a:pt x="637" y="0"/>
                  </a:moveTo>
                  <a:cubicBezTo>
                    <a:pt x="3026" y="1327"/>
                    <a:pt x="15080" y="5629"/>
                    <a:pt x="14974" y="7966"/>
                  </a:cubicBezTo>
                  <a:cubicBezTo>
                    <a:pt x="14867" y="10302"/>
                    <a:pt x="2495" y="13010"/>
                    <a:pt x="0" y="14019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sp>
      </p:grp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406" y="1287777"/>
            <a:ext cx="2328841" cy="2075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Shape 442"/>
          <p:cNvCxnSpPr/>
          <p:nvPr/>
        </p:nvCxnSpPr>
        <p:spPr>
          <a:xfrm>
            <a:off x="4595600" y="2183550"/>
            <a:ext cx="572399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5" y="171350"/>
            <a:ext cx="504825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848" y="135050"/>
            <a:ext cx="7076541" cy="64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122" y="1057793"/>
            <a:ext cx="7067826" cy="1037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Shape 456"/>
          <p:cNvCxnSpPr/>
          <p:nvPr/>
        </p:nvCxnSpPr>
        <p:spPr>
          <a:xfrm>
            <a:off x="4787828" y="761176"/>
            <a:ext cx="0" cy="32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7" name="Shape 457"/>
          <p:cNvCxnSpPr/>
          <p:nvPr/>
        </p:nvCxnSpPr>
        <p:spPr>
          <a:xfrm>
            <a:off x="4787828" y="2118945"/>
            <a:ext cx="0" cy="32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8" name="Shape 458"/>
          <p:cNvSpPr txBox="1"/>
          <p:nvPr/>
        </p:nvSpPr>
        <p:spPr>
          <a:xfrm>
            <a:off x="5037999" y="676743"/>
            <a:ext cx="1928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train more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5041499" y="2090079"/>
            <a:ext cx="1928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train more</a:t>
            </a:r>
          </a:p>
        </p:txBody>
      </p:sp>
      <p:pic>
        <p:nvPicPr>
          <p:cNvPr id="460" name="Shape 4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206" y="2500561"/>
            <a:ext cx="7041681" cy="793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Shape 461"/>
          <p:cNvCxnSpPr/>
          <p:nvPr/>
        </p:nvCxnSpPr>
        <p:spPr>
          <a:xfrm>
            <a:off x="4758023" y="3358617"/>
            <a:ext cx="0" cy="32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62" name="Shape 4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8552" y="3747210"/>
            <a:ext cx="7059111" cy="81048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5077914" y="3312778"/>
            <a:ext cx="1928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train more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209100" y="235100"/>
            <a:ext cx="1080599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at first: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99" y="116625"/>
            <a:ext cx="4005117" cy="43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314" y="116625"/>
            <a:ext cx="4144761" cy="344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262" y="626125"/>
            <a:ext cx="7438175" cy="3024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78" name="Shape 478"/>
          <p:cNvSpPr txBox="1"/>
          <p:nvPr/>
        </p:nvSpPr>
        <p:spPr>
          <a:xfrm>
            <a:off x="1436137" y="45375"/>
            <a:ext cx="6554399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open source textbook on algebraic geometry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1999575" y="3984787"/>
            <a:ext cx="29454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Latex source</a:t>
            </a:r>
          </a:p>
        </p:txBody>
      </p:sp>
      <p:cxnSp>
        <p:nvCxnSpPr>
          <p:cNvPr id="480" name="Shape 480"/>
          <p:cNvCxnSpPr/>
          <p:nvPr/>
        </p:nvCxnSpPr>
        <p:spPr>
          <a:xfrm flipH="1" rot="10800000">
            <a:off x="4095425" y="3758062"/>
            <a:ext cx="809099" cy="445199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12" y="137450"/>
            <a:ext cx="7802373" cy="4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00" y="507475"/>
            <a:ext cx="3958400" cy="39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950" y="507475"/>
            <a:ext cx="3958400" cy="39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440900" y="73800"/>
            <a:ext cx="8082899" cy="3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http://mtyka.github.io/deepdream/2016/02/05/bilateral-class-vis.html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5" y="76700"/>
            <a:ext cx="7788051" cy="440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50" y="112575"/>
            <a:ext cx="7188148" cy="43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25" y="110525"/>
            <a:ext cx="4989000" cy="441752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/>
        </p:nvSpPr>
        <p:spPr>
          <a:xfrm>
            <a:off x="5831200" y="315200"/>
            <a:ext cx="27546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Generated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C code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450" y="0"/>
            <a:ext cx="5549149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725" y="48575"/>
            <a:ext cx="6287524" cy="455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12" y="1766575"/>
            <a:ext cx="8954374" cy="16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1093750" y="249950"/>
            <a:ext cx="7583699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Searching for  interpretable cells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94825" y="4144950"/>
            <a:ext cx="8424000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"/>
              <a:t>[Visualizing and Understanding Recurrent Networks, Andrej Karpathy*, Justin Johnson*, Li Fei-Fei]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62" y="1809900"/>
            <a:ext cx="8932275" cy="125514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/>
        </p:nvSpPr>
        <p:spPr>
          <a:xfrm>
            <a:off x="2973375" y="3861150"/>
            <a:ext cx="5411099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quote detection cell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1093750" y="249950"/>
            <a:ext cx="7583699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Searching for  interpretable cells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25" y="1402075"/>
            <a:ext cx="8660200" cy="20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/>
        </p:nvSpPr>
        <p:spPr>
          <a:xfrm>
            <a:off x="2973375" y="3861150"/>
            <a:ext cx="5411099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line length tracking cell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1093750" y="249950"/>
            <a:ext cx="7583699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Searching for  interpretable cells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5" y="1283700"/>
            <a:ext cx="8899524" cy="2473437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Shape 548"/>
          <p:cNvSpPr txBox="1"/>
          <p:nvPr/>
        </p:nvSpPr>
        <p:spPr>
          <a:xfrm>
            <a:off x="2626450" y="4030250"/>
            <a:ext cx="5411099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if statement cell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1093750" y="249950"/>
            <a:ext cx="7583699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Searching for  interpretable cells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18" y="894388"/>
            <a:ext cx="7503372" cy="344663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/>
          <p:nvPr/>
        </p:nvSpPr>
        <p:spPr>
          <a:xfrm>
            <a:off x="510800" y="776471"/>
            <a:ext cx="4621799" cy="332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 txBox="1"/>
          <p:nvPr/>
        </p:nvSpPr>
        <p:spPr>
          <a:xfrm>
            <a:off x="5249032" y="3793664"/>
            <a:ext cx="4887599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quote/comment cell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1272949" y="99225"/>
            <a:ext cx="6849899" cy="54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Searching for  interpretable cells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6" name="Shape 96"/>
          <p:cNvSpPr txBox="1"/>
          <p:nvPr/>
        </p:nvSpPr>
        <p:spPr>
          <a:xfrm>
            <a:off x="440900" y="73800"/>
            <a:ext cx="8082899" cy="3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http://mtyka.github.io/deepdream/2016/02/05/bilateral-class-vis.html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00" y="466125"/>
            <a:ext cx="3898278" cy="389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574" y="466125"/>
            <a:ext cx="3898278" cy="389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4" name="Shape 564"/>
          <p:cNvSpPr/>
          <p:nvPr/>
        </p:nvSpPr>
        <p:spPr>
          <a:xfrm>
            <a:off x="249950" y="999750"/>
            <a:ext cx="5117100" cy="3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00" y="1573125"/>
            <a:ext cx="8805349" cy="18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5216625" y="4061850"/>
            <a:ext cx="5411099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code depth cell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1093750" y="249950"/>
            <a:ext cx="7583699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Searching for  interpretable cells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451" y="783401"/>
            <a:ext cx="4503099" cy="25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226100" y="3351125"/>
            <a:ext cx="8490900" cy="52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Explain Images with Multimodal Recurrent Neural Networks, Mao et al.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Deep Visual-Semantic Alignments for Generating Image Descriptions, Karpathy and Fei-Fei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Show and Tell: A Neural Image Caption Generator, Vinyals et al.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Long-term Recurrent Convolutional Networks for Visual Recognition and Description, Donahue et al.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Learning a Recurrent Visual Representation for Image Caption Generation, Chen and Zitnick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 txBox="1"/>
          <p:nvPr/>
        </p:nvSpPr>
        <p:spPr>
          <a:xfrm>
            <a:off x="226100" y="96275"/>
            <a:ext cx="3314399" cy="18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Image Captioning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581" name="Shape 581"/>
          <p:cNvGrpSpPr/>
          <p:nvPr/>
        </p:nvGrpSpPr>
        <p:grpSpPr>
          <a:xfrm>
            <a:off x="888850" y="182612"/>
            <a:ext cx="8051099" cy="3756120"/>
            <a:chOff x="1099800" y="453725"/>
            <a:chExt cx="8051099" cy="3756120"/>
          </a:xfrm>
        </p:grpSpPr>
        <p:pic>
          <p:nvPicPr>
            <p:cNvPr id="582" name="Shape 5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80450" y="1029140"/>
              <a:ext cx="4993110" cy="2847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Shape 583"/>
            <p:cNvSpPr/>
            <p:nvPr/>
          </p:nvSpPr>
          <p:spPr>
            <a:xfrm>
              <a:off x="1680450" y="2693893"/>
              <a:ext cx="1990199" cy="942299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841226" y="1099147"/>
              <a:ext cx="2910299" cy="2817300"/>
            </a:xfrm>
            <a:prstGeom prst="rect">
              <a:avLst/>
            </a:prstGeom>
            <a:noFill/>
            <a:ln cap="flat" cmpd="sng" w="76200">
              <a:solidFill>
                <a:srgbClr val="38761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 txBox="1"/>
            <p:nvPr/>
          </p:nvSpPr>
          <p:spPr>
            <a:xfrm>
              <a:off x="1099800" y="3938045"/>
              <a:ext cx="6300599" cy="271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3000">
                  <a:solidFill>
                    <a:srgbClr val="FF0000"/>
                  </a:solidFill>
                </a:rPr>
                <a:t>Convolutional Neural Network</a:t>
              </a:r>
            </a:p>
          </p:txBody>
        </p:sp>
        <p:sp>
          <p:nvSpPr>
            <p:cNvPr id="586" name="Shape 586"/>
            <p:cNvSpPr txBox="1"/>
            <p:nvPr/>
          </p:nvSpPr>
          <p:spPr>
            <a:xfrm>
              <a:off x="3726900" y="453725"/>
              <a:ext cx="5423999" cy="314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3000">
                  <a:solidFill>
                    <a:srgbClr val="38761D"/>
                  </a:solidFill>
                </a:rPr>
                <a:t>Recurrent Neural Network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325" y="257400"/>
            <a:ext cx="188595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6199625" y="135325"/>
            <a:ext cx="2202900" cy="11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Shape 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05000"/>
            <a:ext cx="961150" cy="49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257400"/>
            <a:ext cx="1885950" cy="1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Shape 599"/>
          <p:cNvCxnSpPr/>
          <p:nvPr/>
        </p:nvCxnSpPr>
        <p:spPr>
          <a:xfrm rot="10800000">
            <a:off x="1348800" y="278725"/>
            <a:ext cx="2921999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0" name="Shape 600"/>
          <p:cNvSpPr txBox="1"/>
          <p:nvPr/>
        </p:nvSpPr>
        <p:spPr>
          <a:xfrm>
            <a:off x="6199625" y="135325"/>
            <a:ext cx="2202900" cy="11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05000"/>
            <a:ext cx="961150" cy="49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257400"/>
            <a:ext cx="1885950" cy="1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Shape 607"/>
          <p:cNvCxnSpPr/>
          <p:nvPr/>
        </p:nvCxnSpPr>
        <p:spPr>
          <a:xfrm rot="10800000">
            <a:off x="1348800" y="278725"/>
            <a:ext cx="2921999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8" name="Shape 608"/>
          <p:cNvSpPr txBox="1"/>
          <p:nvPr/>
        </p:nvSpPr>
        <p:spPr>
          <a:xfrm>
            <a:off x="6199625" y="135325"/>
            <a:ext cx="2202900" cy="11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09" name="Shape 609"/>
          <p:cNvSpPr/>
          <p:nvPr/>
        </p:nvSpPr>
        <p:spPr>
          <a:xfrm>
            <a:off x="332675" y="4567500"/>
            <a:ext cx="1123799" cy="521400"/>
          </a:xfrm>
          <a:prstGeom prst="rect">
            <a:avLst/>
          </a:prstGeom>
          <a:solidFill>
            <a:srgbClr val="F4CCCC">
              <a:alpha val="5192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FF0000"/>
                </a:solidFill>
              </a:rPr>
              <a:t>X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05000"/>
            <a:ext cx="961150" cy="49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257400"/>
            <a:ext cx="1885950" cy="1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Shape 616"/>
          <p:cNvCxnSpPr/>
          <p:nvPr/>
        </p:nvCxnSpPr>
        <p:spPr>
          <a:xfrm rot="10800000">
            <a:off x="1348800" y="278725"/>
            <a:ext cx="2921999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7" name="Shape 617"/>
          <p:cNvSpPr/>
          <p:nvPr/>
        </p:nvSpPr>
        <p:spPr>
          <a:xfrm>
            <a:off x="332675" y="4567500"/>
            <a:ext cx="1123799" cy="52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618" name="Shape 618"/>
          <p:cNvSpPr txBox="1"/>
          <p:nvPr/>
        </p:nvSpPr>
        <p:spPr>
          <a:xfrm>
            <a:off x="6199625" y="135325"/>
            <a:ext cx="2202900" cy="11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19" name="Shape 619"/>
          <p:cNvSpPr/>
          <p:nvPr/>
        </p:nvSpPr>
        <p:spPr>
          <a:xfrm>
            <a:off x="3076800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2711050" y="4756775"/>
            <a:ext cx="1034100" cy="12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&lt;START&gt;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05000"/>
            <a:ext cx="961150" cy="49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257400"/>
            <a:ext cx="1885950" cy="1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Shape 627"/>
          <p:cNvCxnSpPr/>
          <p:nvPr/>
        </p:nvCxnSpPr>
        <p:spPr>
          <a:xfrm rot="10800000">
            <a:off x="1348800" y="278725"/>
            <a:ext cx="2921999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8" name="Shape 628"/>
          <p:cNvSpPr/>
          <p:nvPr/>
        </p:nvSpPr>
        <p:spPr>
          <a:xfrm>
            <a:off x="3115589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629" name="Shape 629"/>
          <p:cNvCxnSpPr>
            <a:endCxn id="628" idx="2"/>
          </p:cNvCxnSpPr>
          <p:nvPr/>
        </p:nvCxnSpPr>
        <p:spPr>
          <a:xfrm rot="10800000">
            <a:off x="3299789" y="3556435"/>
            <a:ext cx="0" cy="48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0" name="Shape 630"/>
          <p:cNvSpPr/>
          <p:nvPr/>
        </p:nvSpPr>
        <p:spPr>
          <a:xfrm>
            <a:off x="3076800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631" name="Shape 631"/>
          <p:cNvCxnSpPr>
            <a:stCxn id="628" idx="0"/>
          </p:cNvCxnSpPr>
          <p:nvPr/>
        </p:nvCxnSpPr>
        <p:spPr>
          <a:xfrm rot="10800000">
            <a:off x="3299789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2" name="Shape 632"/>
          <p:cNvSpPr/>
          <p:nvPr/>
        </p:nvSpPr>
        <p:spPr>
          <a:xfrm>
            <a:off x="3115589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633" name="Shape 633"/>
          <p:cNvCxnSpPr>
            <a:endCxn id="628" idx="1"/>
          </p:cNvCxnSpPr>
          <p:nvPr/>
        </p:nvCxnSpPr>
        <p:spPr>
          <a:xfrm flipH="1" rot="10800000">
            <a:off x="1276889" y="3171835"/>
            <a:ext cx="1838700" cy="1296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4" name="Shape 634"/>
          <p:cNvSpPr txBox="1"/>
          <p:nvPr/>
        </p:nvSpPr>
        <p:spPr>
          <a:xfrm>
            <a:off x="2711050" y="4756775"/>
            <a:ext cx="1034100" cy="12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&lt;START&gt;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6199625" y="135325"/>
            <a:ext cx="2202900" cy="11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36" name="Shape 636"/>
          <p:cNvSpPr/>
          <p:nvPr/>
        </p:nvSpPr>
        <p:spPr>
          <a:xfrm>
            <a:off x="332675" y="4567500"/>
            <a:ext cx="1123799" cy="52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637" name="Shape 637"/>
          <p:cNvSpPr txBox="1"/>
          <p:nvPr/>
        </p:nvSpPr>
        <p:spPr>
          <a:xfrm>
            <a:off x="4099225" y="1756775"/>
            <a:ext cx="560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" sz="2200">
                <a:solidFill>
                  <a:srgbClr val="000000"/>
                </a:solidFill>
              </a:rPr>
              <a:t>before: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h = tanh(</a:t>
            </a:r>
            <a:r>
              <a:rPr lang="en" sz="2200">
                <a:solidFill>
                  <a:srgbClr val="38761D"/>
                </a:solidFill>
              </a:rPr>
              <a:t>Wxh * x </a:t>
            </a:r>
            <a:r>
              <a:rPr lang="en" sz="2200">
                <a:solidFill>
                  <a:srgbClr val="FF0000"/>
                </a:solidFill>
              </a:rPr>
              <a:t>+ </a:t>
            </a:r>
            <a:r>
              <a:rPr lang="en" sz="2200">
                <a:solidFill>
                  <a:srgbClr val="0000FF"/>
                </a:solidFill>
              </a:rPr>
              <a:t>Whh * h</a:t>
            </a:r>
            <a:r>
              <a:rPr lang="en" sz="2200">
                <a:solidFill>
                  <a:srgbClr val="FF0000"/>
                </a:solidFill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" sz="2200">
                <a:solidFill>
                  <a:srgbClr val="000000"/>
                </a:solidFill>
              </a:rPr>
              <a:t>now: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h = tanh(</a:t>
            </a:r>
            <a:r>
              <a:rPr lang="en" sz="2200">
                <a:solidFill>
                  <a:srgbClr val="38761D"/>
                </a:solidFill>
              </a:rPr>
              <a:t>Wxh * x</a:t>
            </a:r>
            <a:r>
              <a:rPr lang="en" sz="2200">
                <a:solidFill>
                  <a:srgbClr val="FF0000"/>
                </a:solidFill>
              </a:rPr>
              <a:t> + </a:t>
            </a:r>
            <a:r>
              <a:rPr lang="en" sz="2200">
                <a:solidFill>
                  <a:srgbClr val="0000FF"/>
                </a:solidFill>
              </a:rPr>
              <a:t>Whh * h</a:t>
            </a:r>
            <a:r>
              <a:rPr lang="en" sz="2200">
                <a:solidFill>
                  <a:srgbClr val="FF0000"/>
                </a:solidFill>
              </a:rPr>
              <a:t> </a:t>
            </a:r>
            <a:r>
              <a:rPr b="1" lang="en" sz="2200">
                <a:solidFill>
                  <a:srgbClr val="FF00FF"/>
                </a:solidFill>
              </a:rPr>
              <a:t>+ Wih * v</a:t>
            </a:r>
            <a:r>
              <a:rPr lang="en" sz="220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655450" y="4492425"/>
            <a:ext cx="404700" cy="30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1617025" y="3240850"/>
            <a:ext cx="721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" sz="2200"/>
              <a:t>Wih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05000"/>
            <a:ext cx="961150" cy="49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257400"/>
            <a:ext cx="1885950" cy="1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Shape 646"/>
          <p:cNvCxnSpPr/>
          <p:nvPr/>
        </p:nvCxnSpPr>
        <p:spPr>
          <a:xfrm rot="10800000">
            <a:off x="1348800" y="278725"/>
            <a:ext cx="2921999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7" name="Shape 647"/>
          <p:cNvSpPr/>
          <p:nvPr/>
        </p:nvSpPr>
        <p:spPr>
          <a:xfrm>
            <a:off x="3115589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648" name="Shape 648"/>
          <p:cNvCxnSpPr>
            <a:endCxn id="647" idx="2"/>
          </p:cNvCxnSpPr>
          <p:nvPr/>
        </p:nvCxnSpPr>
        <p:spPr>
          <a:xfrm rot="10800000">
            <a:off x="3299789" y="3556435"/>
            <a:ext cx="0" cy="48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9" name="Shape 649"/>
          <p:cNvSpPr/>
          <p:nvPr/>
        </p:nvSpPr>
        <p:spPr>
          <a:xfrm>
            <a:off x="3076800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650" name="Shape 650"/>
          <p:cNvCxnSpPr>
            <a:stCxn id="647" idx="0"/>
          </p:cNvCxnSpPr>
          <p:nvPr/>
        </p:nvCxnSpPr>
        <p:spPr>
          <a:xfrm rot="10800000">
            <a:off x="3299789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1" name="Shape 651"/>
          <p:cNvSpPr/>
          <p:nvPr/>
        </p:nvSpPr>
        <p:spPr>
          <a:xfrm>
            <a:off x="3115589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652" name="Shape 652"/>
          <p:cNvCxnSpPr>
            <a:endCxn id="647" idx="1"/>
          </p:cNvCxnSpPr>
          <p:nvPr/>
        </p:nvCxnSpPr>
        <p:spPr>
          <a:xfrm flipH="1" rot="10800000">
            <a:off x="1276889" y="3171835"/>
            <a:ext cx="1838700" cy="1296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3" name="Shape 653"/>
          <p:cNvSpPr txBox="1"/>
          <p:nvPr/>
        </p:nvSpPr>
        <p:spPr>
          <a:xfrm>
            <a:off x="2711050" y="4756775"/>
            <a:ext cx="1034100" cy="12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&lt;START&gt;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6199625" y="135325"/>
            <a:ext cx="2202900" cy="11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55" name="Shape 655"/>
          <p:cNvSpPr/>
          <p:nvPr/>
        </p:nvSpPr>
        <p:spPr>
          <a:xfrm>
            <a:off x="3734265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/>
              <a:t>straw</a:t>
            </a:r>
          </a:p>
        </p:txBody>
      </p:sp>
      <p:cxnSp>
        <p:nvCxnSpPr>
          <p:cNvPr id="656" name="Shape 656"/>
          <p:cNvCxnSpPr>
            <a:stCxn id="651" idx="3"/>
            <a:endCxn id="655" idx="3"/>
          </p:cNvCxnSpPr>
          <p:nvPr/>
        </p:nvCxnSpPr>
        <p:spPr>
          <a:xfrm>
            <a:off x="3483989" y="2101899"/>
            <a:ext cx="709200" cy="2324099"/>
          </a:xfrm>
          <a:prstGeom prst="curvedConnector3">
            <a:avLst>
              <a:gd fmla="val 133587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7" name="Shape 657"/>
          <p:cNvSpPr txBox="1"/>
          <p:nvPr/>
        </p:nvSpPr>
        <p:spPr>
          <a:xfrm>
            <a:off x="4526625" y="2666975"/>
            <a:ext cx="17622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sample!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332675" y="4567500"/>
            <a:ext cx="1123799" cy="52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05000"/>
            <a:ext cx="961150" cy="49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257400"/>
            <a:ext cx="1885950" cy="1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Shape 665"/>
          <p:cNvCxnSpPr/>
          <p:nvPr/>
        </p:nvCxnSpPr>
        <p:spPr>
          <a:xfrm rot="10800000">
            <a:off x="1348800" y="278725"/>
            <a:ext cx="2921999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6" name="Shape 666"/>
          <p:cNvSpPr/>
          <p:nvPr/>
        </p:nvSpPr>
        <p:spPr>
          <a:xfrm>
            <a:off x="3115589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667" name="Shape 667"/>
          <p:cNvCxnSpPr>
            <a:endCxn id="666" idx="2"/>
          </p:cNvCxnSpPr>
          <p:nvPr/>
        </p:nvCxnSpPr>
        <p:spPr>
          <a:xfrm rot="10800000">
            <a:off x="3299789" y="3556435"/>
            <a:ext cx="0" cy="48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8" name="Shape 668"/>
          <p:cNvSpPr/>
          <p:nvPr/>
        </p:nvSpPr>
        <p:spPr>
          <a:xfrm>
            <a:off x="3076800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669" name="Shape 669"/>
          <p:cNvCxnSpPr>
            <a:stCxn id="666" idx="0"/>
          </p:cNvCxnSpPr>
          <p:nvPr/>
        </p:nvCxnSpPr>
        <p:spPr>
          <a:xfrm rot="10800000">
            <a:off x="3299789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0" name="Shape 670"/>
          <p:cNvSpPr/>
          <p:nvPr/>
        </p:nvSpPr>
        <p:spPr>
          <a:xfrm>
            <a:off x="3115589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671" name="Shape 671"/>
          <p:cNvCxnSpPr>
            <a:endCxn id="666" idx="1"/>
          </p:cNvCxnSpPr>
          <p:nvPr/>
        </p:nvCxnSpPr>
        <p:spPr>
          <a:xfrm flipH="1" rot="10800000">
            <a:off x="1276889" y="3171835"/>
            <a:ext cx="1838700" cy="1296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2" name="Shape 672"/>
          <p:cNvSpPr txBox="1"/>
          <p:nvPr/>
        </p:nvSpPr>
        <p:spPr>
          <a:xfrm>
            <a:off x="2711050" y="4756775"/>
            <a:ext cx="1034100" cy="12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&lt;START&gt;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6199625" y="135325"/>
            <a:ext cx="2202900" cy="11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74" name="Shape 674"/>
          <p:cNvSpPr/>
          <p:nvPr/>
        </p:nvSpPr>
        <p:spPr>
          <a:xfrm>
            <a:off x="3734265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/>
              <a:t>straw</a:t>
            </a:r>
          </a:p>
        </p:txBody>
      </p:sp>
      <p:sp>
        <p:nvSpPr>
          <p:cNvPr id="675" name="Shape 675"/>
          <p:cNvSpPr/>
          <p:nvPr/>
        </p:nvSpPr>
        <p:spPr>
          <a:xfrm>
            <a:off x="332675" y="4567500"/>
            <a:ext cx="1123799" cy="52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676" name="Shape 676"/>
          <p:cNvCxnSpPr>
            <a:stCxn id="677" idx="3"/>
            <a:endCxn id="678" idx="1"/>
          </p:cNvCxnSpPr>
          <p:nvPr/>
        </p:nvCxnSpPr>
        <p:spPr>
          <a:xfrm>
            <a:off x="3483853" y="3171835"/>
            <a:ext cx="289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9" name="Shape 679"/>
          <p:cNvCxnSpPr/>
          <p:nvPr/>
        </p:nvCxnSpPr>
        <p:spPr>
          <a:xfrm rot="10800000">
            <a:off x="3957264" y="3556529"/>
            <a:ext cx="0" cy="484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8" name="Shape 678"/>
          <p:cNvSpPr/>
          <p:nvPr/>
        </p:nvSpPr>
        <p:spPr>
          <a:xfrm>
            <a:off x="3773053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680" name="Shape 680"/>
          <p:cNvCxnSpPr/>
          <p:nvPr/>
        </p:nvCxnSpPr>
        <p:spPr>
          <a:xfrm rot="10800000">
            <a:off x="3957264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1" name="Shape 681"/>
          <p:cNvSpPr/>
          <p:nvPr/>
        </p:nvSpPr>
        <p:spPr>
          <a:xfrm>
            <a:off x="3773053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902375"/>
            <a:ext cx="8743951" cy="272915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272425" y="151050"/>
            <a:ext cx="8259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/>
              <a:t>Recurrent Networks offer a lot of flexibility:</a:t>
            </a:r>
          </a:p>
        </p:txBody>
      </p:sp>
      <p:cxnSp>
        <p:nvCxnSpPr>
          <p:cNvPr id="106" name="Shape 106"/>
          <p:cNvCxnSpPr>
            <a:stCxn id="107" idx="1"/>
          </p:cNvCxnSpPr>
          <p:nvPr/>
        </p:nvCxnSpPr>
        <p:spPr>
          <a:xfrm rot="10800000">
            <a:off x="1107150" y="3702224"/>
            <a:ext cx="617700" cy="467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" name="Shape 107"/>
          <p:cNvSpPr txBox="1"/>
          <p:nvPr/>
        </p:nvSpPr>
        <p:spPr>
          <a:xfrm>
            <a:off x="1724850" y="3935775"/>
            <a:ext cx="3299099" cy="46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Vanilla Neural Networks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Shape 6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05000"/>
            <a:ext cx="961150" cy="49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257400"/>
            <a:ext cx="1885950" cy="1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Shape 688"/>
          <p:cNvCxnSpPr/>
          <p:nvPr/>
        </p:nvCxnSpPr>
        <p:spPr>
          <a:xfrm rot="10800000">
            <a:off x="1348800" y="278725"/>
            <a:ext cx="2921999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9" name="Shape 689"/>
          <p:cNvSpPr/>
          <p:nvPr/>
        </p:nvSpPr>
        <p:spPr>
          <a:xfrm>
            <a:off x="3115589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690" name="Shape 690"/>
          <p:cNvCxnSpPr>
            <a:endCxn id="689" idx="2"/>
          </p:cNvCxnSpPr>
          <p:nvPr/>
        </p:nvCxnSpPr>
        <p:spPr>
          <a:xfrm rot="10800000">
            <a:off x="3299789" y="3556435"/>
            <a:ext cx="0" cy="48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1" name="Shape 691"/>
          <p:cNvSpPr/>
          <p:nvPr/>
        </p:nvSpPr>
        <p:spPr>
          <a:xfrm>
            <a:off x="3076800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692" name="Shape 692"/>
          <p:cNvCxnSpPr>
            <a:stCxn id="689" idx="0"/>
          </p:cNvCxnSpPr>
          <p:nvPr/>
        </p:nvCxnSpPr>
        <p:spPr>
          <a:xfrm rot="10800000">
            <a:off x="3299789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3" name="Shape 693"/>
          <p:cNvSpPr/>
          <p:nvPr/>
        </p:nvSpPr>
        <p:spPr>
          <a:xfrm>
            <a:off x="3115589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694" name="Shape 694"/>
          <p:cNvCxnSpPr>
            <a:endCxn id="689" idx="1"/>
          </p:cNvCxnSpPr>
          <p:nvPr/>
        </p:nvCxnSpPr>
        <p:spPr>
          <a:xfrm flipH="1" rot="10800000">
            <a:off x="1276889" y="3171835"/>
            <a:ext cx="1838700" cy="1296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5" name="Shape 695"/>
          <p:cNvSpPr txBox="1"/>
          <p:nvPr/>
        </p:nvSpPr>
        <p:spPr>
          <a:xfrm>
            <a:off x="2711050" y="4756775"/>
            <a:ext cx="1034100" cy="12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&lt;START&gt;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6199625" y="135325"/>
            <a:ext cx="2202900" cy="11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697" name="Shape 697"/>
          <p:cNvSpPr/>
          <p:nvPr/>
        </p:nvSpPr>
        <p:spPr>
          <a:xfrm>
            <a:off x="3734265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/>
              <a:t>straw</a:t>
            </a:r>
          </a:p>
        </p:txBody>
      </p:sp>
      <p:sp>
        <p:nvSpPr>
          <p:cNvPr id="698" name="Shape 698"/>
          <p:cNvSpPr/>
          <p:nvPr/>
        </p:nvSpPr>
        <p:spPr>
          <a:xfrm>
            <a:off x="332675" y="4567500"/>
            <a:ext cx="1123799" cy="52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699" name="Shape 699"/>
          <p:cNvCxnSpPr>
            <a:stCxn id="700" idx="3"/>
            <a:endCxn id="701" idx="1"/>
          </p:cNvCxnSpPr>
          <p:nvPr/>
        </p:nvCxnSpPr>
        <p:spPr>
          <a:xfrm>
            <a:off x="3483853" y="3171835"/>
            <a:ext cx="289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2" name="Shape 702"/>
          <p:cNvCxnSpPr/>
          <p:nvPr/>
        </p:nvCxnSpPr>
        <p:spPr>
          <a:xfrm rot="10800000">
            <a:off x="3957264" y="3556529"/>
            <a:ext cx="0" cy="484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1" name="Shape 701"/>
          <p:cNvSpPr/>
          <p:nvPr/>
        </p:nvSpPr>
        <p:spPr>
          <a:xfrm>
            <a:off x="3773053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703" name="Shape 703"/>
          <p:cNvCxnSpPr/>
          <p:nvPr/>
        </p:nvCxnSpPr>
        <p:spPr>
          <a:xfrm rot="10800000">
            <a:off x="3957264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4" name="Shape 704"/>
          <p:cNvSpPr/>
          <p:nvPr/>
        </p:nvSpPr>
        <p:spPr>
          <a:xfrm>
            <a:off x="3773053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705" name="Shape 705"/>
          <p:cNvSpPr/>
          <p:nvPr/>
        </p:nvSpPr>
        <p:spPr>
          <a:xfrm>
            <a:off x="4420065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/>
              <a:t>hat</a:t>
            </a:r>
          </a:p>
        </p:txBody>
      </p:sp>
      <p:cxnSp>
        <p:nvCxnSpPr>
          <p:cNvPr id="706" name="Shape 706"/>
          <p:cNvCxnSpPr>
            <a:stCxn id="704" idx="3"/>
            <a:endCxn id="705" idx="3"/>
          </p:cNvCxnSpPr>
          <p:nvPr/>
        </p:nvCxnSpPr>
        <p:spPr>
          <a:xfrm>
            <a:off x="4141453" y="2101899"/>
            <a:ext cx="737700" cy="2324099"/>
          </a:xfrm>
          <a:prstGeom prst="curvedConnector3">
            <a:avLst>
              <a:gd fmla="val 132267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7" name="Shape 707"/>
          <p:cNvSpPr txBox="1"/>
          <p:nvPr/>
        </p:nvSpPr>
        <p:spPr>
          <a:xfrm>
            <a:off x="5227475" y="2713125"/>
            <a:ext cx="17622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sample!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05000"/>
            <a:ext cx="961150" cy="49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257400"/>
            <a:ext cx="1885950" cy="1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4" name="Shape 714"/>
          <p:cNvCxnSpPr/>
          <p:nvPr/>
        </p:nvCxnSpPr>
        <p:spPr>
          <a:xfrm rot="10800000">
            <a:off x="1348800" y="278725"/>
            <a:ext cx="2921999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5" name="Shape 715"/>
          <p:cNvSpPr/>
          <p:nvPr/>
        </p:nvSpPr>
        <p:spPr>
          <a:xfrm>
            <a:off x="3115589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716" name="Shape 716"/>
          <p:cNvCxnSpPr>
            <a:endCxn id="715" idx="2"/>
          </p:cNvCxnSpPr>
          <p:nvPr/>
        </p:nvCxnSpPr>
        <p:spPr>
          <a:xfrm rot="10800000">
            <a:off x="3299789" y="3556435"/>
            <a:ext cx="0" cy="48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7" name="Shape 717"/>
          <p:cNvSpPr/>
          <p:nvPr/>
        </p:nvSpPr>
        <p:spPr>
          <a:xfrm>
            <a:off x="3076800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718" name="Shape 718"/>
          <p:cNvCxnSpPr>
            <a:stCxn id="715" idx="0"/>
          </p:cNvCxnSpPr>
          <p:nvPr/>
        </p:nvCxnSpPr>
        <p:spPr>
          <a:xfrm rot="10800000">
            <a:off x="3299789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9" name="Shape 719"/>
          <p:cNvSpPr/>
          <p:nvPr/>
        </p:nvSpPr>
        <p:spPr>
          <a:xfrm>
            <a:off x="3115589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720" name="Shape 720"/>
          <p:cNvCxnSpPr>
            <a:endCxn id="715" idx="1"/>
          </p:cNvCxnSpPr>
          <p:nvPr/>
        </p:nvCxnSpPr>
        <p:spPr>
          <a:xfrm flipH="1" rot="10800000">
            <a:off x="1276889" y="3171835"/>
            <a:ext cx="1838700" cy="1296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1" name="Shape 721"/>
          <p:cNvSpPr txBox="1"/>
          <p:nvPr/>
        </p:nvSpPr>
        <p:spPr>
          <a:xfrm>
            <a:off x="2711050" y="4756775"/>
            <a:ext cx="1034100" cy="12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&lt;START&gt;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6199625" y="135325"/>
            <a:ext cx="2202900" cy="11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723" name="Shape 723"/>
          <p:cNvSpPr/>
          <p:nvPr/>
        </p:nvSpPr>
        <p:spPr>
          <a:xfrm>
            <a:off x="3734265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/>
              <a:t>straw</a:t>
            </a:r>
          </a:p>
        </p:txBody>
      </p:sp>
      <p:sp>
        <p:nvSpPr>
          <p:cNvPr id="724" name="Shape 724"/>
          <p:cNvSpPr/>
          <p:nvPr/>
        </p:nvSpPr>
        <p:spPr>
          <a:xfrm>
            <a:off x="332675" y="4567500"/>
            <a:ext cx="1123799" cy="52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725" name="Shape 725"/>
          <p:cNvCxnSpPr>
            <a:stCxn id="726" idx="3"/>
            <a:endCxn id="727" idx="1"/>
          </p:cNvCxnSpPr>
          <p:nvPr/>
        </p:nvCxnSpPr>
        <p:spPr>
          <a:xfrm>
            <a:off x="3483853" y="3171835"/>
            <a:ext cx="289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28" name="Shape 728"/>
          <p:cNvCxnSpPr/>
          <p:nvPr/>
        </p:nvCxnSpPr>
        <p:spPr>
          <a:xfrm rot="10800000">
            <a:off x="3957264" y="3556529"/>
            <a:ext cx="0" cy="484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7" name="Shape 727"/>
          <p:cNvSpPr/>
          <p:nvPr/>
        </p:nvSpPr>
        <p:spPr>
          <a:xfrm>
            <a:off x="3773053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729" name="Shape 729"/>
          <p:cNvCxnSpPr/>
          <p:nvPr/>
        </p:nvCxnSpPr>
        <p:spPr>
          <a:xfrm rot="10800000">
            <a:off x="3957264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0" name="Shape 730"/>
          <p:cNvSpPr/>
          <p:nvPr/>
        </p:nvSpPr>
        <p:spPr>
          <a:xfrm>
            <a:off x="3773053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731" name="Shape 731"/>
          <p:cNvSpPr/>
          <p:nvPr/>
        </p:nvSpPr>
        <p:spPr>
          <a:xfrm>
            <a:off x="4420065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/>
              <a:t>hat</a:t>
            </a:r>
          </a:p>
        </p:txBody>
      </p:sp>
      <p:cxnSp>
        <p:nvCxnSpPr>
          <p:cNvPr id="732" name="Shape 732"/>
          <p:cNvCxnSpPr>
            <a:stCxn id="733" idx="3"/>
            <a:endCxn id="734" idx="1"/>
          </p:cNvCxnSpPr>
          <p:nvPr/>
        </p:nvCxnSpPr>
        <p:spPr>
          <a:xfrm>
            <a:off x="4141618" y="3171835"/>
            <a:ext cx="28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4" name="Shape 734"/>
          <p:cNvSpPr/>
          <p:nvPr/>
        </p:nvSpPr>
        <p:spPr>
          <a:xfrm>
            <a:off x="4430518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h2</a:t>
            </a:r>
          </a:p>
        </p:txBody>
      </p:sp>
      <p:cxnSp>
        <p:nvCxnSpPr>
          <p:cNvPr id="735" name="Shape 735"/>
          <p:cNvCxnSpPr/>
          <p:nvPr/>
        </p:nvCxnSpPr>
        <p:spPr>
          <a:xfrm rot="10800000">
            <a:off x="4614728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6" name="Shape 736"/>
          <p:cNvSpPr/>
          <p:nvPr/>
        </p:nvSpPr>
        <p:spPr>
          <a:xfrm>
            <a:off x="4430518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y2</a:t>
            </a:r>
          </a:p>
        </p:txBody>
      </p:sp>
      <p:cxnSp>
        <p:nvCxnSpPr>
          <p:cNvPr id="737" name="Shape 737"/>
          <p:cNvCxnSpPr/>
          <p:nvPr/>
        </p:nvCxnSpPr>
        <p:spPr>
          <a:xfrm rot="10800000">
            <a:off x="4614728" y="3556529"/>
            <a:ext cx="0" cy="484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75" y="105000"/>
            <a:ext cx="961150" cy="49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325" y="257400"/>
            <a:ext cx="1885950" cy="1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Shape 744"/>
          <p:cNvCxnSpPr/>
          <p:nvPr/>
        </p:nvCxnSpPr>
        <p:spPr>
          <a:xfrm rot="10800000">
            <a:off x="1348800" y="278725"/>
            <a:ext cx="2921999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5" name="Shape 745"/>
          <p:cNvSpPr/>
          <p:nvPr/>
        </p:nvSpPr>
        <p:spPr>
          <a:xfrm>
            <a:off x="3115589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h0</a:t>
            </a:r>
          </a:p>
        </p:txBody>
      </p:sp>
      <p:cxnSp>
        <p:nvCxnSpPr>
          <p:cNvPr id="746" name="Shape 746"/>
          <p:cNvCxnSpPr>
            <a:endCxn id="745" idx="2"/>
          </p:cNvCxnSpPr>
          <p:nvPr/>
        </p:nvCxnSpPr>
        <p:spPr>
          <a:xfrm rot="10800000">
            <a:off x="3299789" y="3556435"/>
            <a:ext cx="0" cy="48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7" name="Shape 747"/>
          <p:cNvSpPr/>
          <p:nvPr/>
        </p:nvSpPr>
        <p:spPr>
          <a:xfrm>
            <a:off x="3076800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x0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&lt;START&gt;</a:t>
            </a:r>
          </a:p>
        </p:txBody>
      </p:sp>
      <p:cxnSp>
        <p:nvCxnSpPr>
          <p:cNvPr id="748" name="Shape 748"/>
          <p:cNvCxnSpPr>
            <a:stCxn id="745" idx="0"/>
          </p:cNvCxnSpPr>
          <p:nvPr/>
        </p:nvCxnSpPr>
        <p:spPr>
          <a:xfrm rot="10800000">
            <a:off x="3299789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9" name="Shape 749"/>
          <p:cNvSpPr/>
          <p:nvPr/>
        </p:nvSpPr>
        <p:spPr>
          <a:xfrm>
            <a:off x="3115589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y0</a:t>
            </a:r>
          </a:p>
        </p:txBody>
      </p:sp>
      <p:cxnSp>
        <p:nvCxnSpPr>
          <p:cNvPr id="750" name="Shape 750"/>
          <p:cNvCxnSpPr>
            <a:endCxn id="745" idx="1"/>
          </p:cNvCxnSpPr>
          <p:nvPr/>
        </p:nvCxnSpPr>
        <p:spPr>
          <a:xfrm flipH="1" rot="10800000">
            <a:off x="1276889" y="3171835"/>
            <a:ext cx="1838700" cy="1296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1" name="Shape 751"/>
          <p:cNvSpPr txBox="1"/>
          <p:nvPr/>
        </p:nvSpPr>
        <p:spPr>
          <a:xfrm>
            <a:off x="2711050" y="4756775"/>
            <a:ext cx="1034100" cy="12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&lt;START&gt;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6199625" y="135325"/>
            <a:ext cx="2202900" cy="11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test image</a:t>
            </a:r>
          </a:p>
        </p:txBody>
      </p:sp>
      <p:sp>
        <p:nvSpPr>
          <p:cNvPr id="753" name="Shape 753"/>
          <p:cNvSpPr/>
          <p:nvPr/>
        </p:nvSpPr>
        <p:spPr>
          <a:xfrm>
            <a:off x="3734265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/>
              <a:t>straw</a:t>
            </a:r>
          </a:p>
        </p:txBody>
      </p:sp>
      <p:sp>
        <p:nvSpPr>
          <p:cNvPr id="754" name="Shape 754"/>
          <p:cNvSpPr/>
          <p:nvPr/>
        </p:nvSpPr>
        <p:spPr>
          <a:xfrm>
            <a:off x="332675" y="4567500"/>
            <a:ext cx="1123799" cy="52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755" name="Shape 755"/>
          <p:cNvCxnSpPr>
            <a:stCxn id="756" idx="3"/>
            <a:endCxn id="757" idx="1"/>
          </p:cNvCxnSpPr>
          <p:nvPr/>
        </p:nvCxnSpPr>
        <p:spPr>
          <a:xfrm>
            <a:off x="3483853" y="3171835"/>
            <a:ext cx="289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58" name="Shape 758"/>
          <p:cNvCxnSpPr/>
          <p:nvPr/>
        </p:nvCxnSpPr>
        <p:spPr>
          <a:xfrm rot="10800000">
            <a:off x="3957264" y="3556529"/>
            <a:ext cx="0" cy="484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7" name="Shape 757"/>
          <p:cNvSpPr/>
          <p:nvPr/>
        </p:nvSpPr>
        <p:spPr>
          <a:xfrm>
            <a:off x="3773053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h1</a:t>
            </a:r>
          </a:p>
        </p:txBody>
      </p:sp>
      <p:cxnSp>
        <p:nvCxnSpPr>
          <p:cNvPr id="759" name="Shape 759"/>
          <p:cNvCxnSpPr/>
          <p:nvPr/>
        </p:nvCxnSpPr>
        <p:spPr>
          <a:xfrm rot="10800000">
            <a:off x="3957264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0" name="Shape 760"/>
          <p:cNvSpPr/>
          <p:nvPr/>
        </p:nvSpPr>
        <p:spPr>
          <a:xfrm>
            <a:off x="3773053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y1</a:t>
            </a:r>
          </a:p>
        </p:txBody>
      </p:sp>
      <p:sp>
        <p:nvSpPr>
          <p:cNvPr id="761" name="Shape 761"/>
          <p:cNvSpPr/>
          <p:nvPr/>
        </p:nvSpPr>
        <p:spPr>
          <a:xfrm>
            <a:off x="4420065" y="4041329"/>
            <a:ext cx="458999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/>
              <a:t>hat</a:t>
            </a:r>
          </a:p>
        </p:txBody>
      </p:sp>
      <p:cxnSp>
        <p:nvCxnSpPr>
          <p:cNvPr id="762" name="Shape 762"/>
          <p:cNvCxnSpPr>
            <a:stCxn id="763" idx="3"/>
            <a:endCxn id="764" idx="1"/>
          </p:cNvCxnSpPr>
          <p:nvPr/>
        </p:nvCxnSpPr>
        <p:spPr>
          <a:xfrm>
            <a:off x="4141618" y="3171835"/>
            <a:ext cx="28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4" name="Shape 764"/>
          <p:cNvSpPr/>
          <p:nvPr/>
        </p:nvSpPr>
        <p:spPr>
          <a:xfrm>
            <a:off x="4430518" y="2787235"/>
            <a:ext cx="368400" cy="7691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h2</a:t>
            </a:r>
          </a:p>
        </p:txBody>
      </p:sp>
      <p:cxnSp>
        <p:nvCxnSpPr>
          <p:cNvPr id="765" name="Shape 765"/>
          <p:cNvCxnSpPr/>
          <p:nvPr/>
        </p:nvCxnSpPr>
        <p:spPr>
          <a:xfrm rot="10800000">
            <a:off x="4614728" y="2366935"/>
            <a:ext cx="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6" name="Shape 766"/>
          <p:cNvSpPr/>
          <p:nvPr/>
        </p:nvSpPr>
        <p:spPr>
          <a:xfrm>
            <a:off x="4430518" y="1836850"/>
            <a:ext cx="368400" cy="530099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y2</a:t>
            </a:r>
          </a:p>
        </p:txBody>
      </p:sp>
      <p:cxnSp>
        <p:nvCxnSpPr>
          <p:cNvPr id="767" name="Shape 767"/>
          <p:cNvCxnSpPr/>
          <p:nvPr/>
        </p:nvCxnSpPr>
        <p:spPr>
          <a:xfrm rot="10800000">
            <a:off x="4614728" y="3556529"/>
            <a:ext cx="0" cy="484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68" name="Shape 768"/>
          <p:cNvCxnSpPr>
            <a:stCxn id="769" idx="3"/>
          </p:cNvCxnSpPr>
          <p:nvPr/>
        </p:nvCxnSpPr>
        <p:spPr>
          <a:xfrm>
            <a:off x="4798918" y="2101900"/>
            <a:ext cx="964500" cy="487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0" name="Shape 770"/>
          <p:cNvSpPr txBox="1"/>
          <p:nvPr/>
        </p:nvSpPr>
        <p:spPr>
          <a:xfrm>
            <a:off x="5839625" y="2101425"/>
            <a:ext cx="31286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sample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&lt;END&gt; token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=&gt; finish.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235900" y="-68550"/>
            <a:ext cx="5512799" cy="10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Image Sentence Datasets</a:t>
            </a:r>
          </a:p>
        </p:txBody>
      </p:sp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0" y="788775"/>
            <a:ext cx="4625224" cy="41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 txBox="1"/>
          <p:nvPr/>
        </p:nvSpPr>
        <p:spPr>
          <a:xfrm>
            <a:off x="5285150" y="945025"/>
            <a:ext cx="3753899" cy="256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Microsoft COCO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/>
              <a:t>[Tsung-Yi Lin et al. 2014]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mscoco.org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currently: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~120K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~5 sentences each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/>
        </p:nvSpPr>
        <p:spPr>
          <a:xfrm>
            <a:off x="124762" y="457609"/>
            <a:ext cx="8948400" cy="7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3" name="Shape 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53"/>
            <a:ext cx="9143999" cy="2561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/>
        </p:nvSpPr>
        <p:spPr>
          <a:xfrm>
            <a:off x="124762" y="457609"/>
            <a:ext cx="8948400" cy="7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9" name="Shape 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53"/>
            <a:ext cx="9143999" cy="256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99616"/>
            <a:ext cx="9144000" cy="252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6" name="Shape 796"/>
          <p:cNvSpPr txBox="1"/>
          <p:nvPr/>
        </p:nvSpPr>
        <p:spPr>
          <a:xfrm>
            <a:off x="119950" y="4614400"/>
            <a:ext cx="8516399" cy="6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800"/>
              <a:t>Show Attend and Tell, Xu et al., 2015</a:t>
            </a:r>
          </a:p>
        </p:txBody>
      </p:sp>
      <p:pic>
        <p:nvPicPr>
          <p:cNvPr id="797" name="Shape 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671925"/>
            <a:ext cx="60769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230675" y="129175"/>
            <a:ext cx="6994199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Preview of fancier architectures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RNN attends spatially to different parts of images while generating each word of the sentence: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04" name="Shape 804"/>
          <p:cNvSpPr/>
          <p:nvPr/>
        </p:nvSpPr>
        <p:spPr>
          <a:xfrm>
            <a:off x="5106749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5106749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5106749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07" name="Shape 807"/>
          <p:cNvCxnSpPr>
            <a:stCxn id="804" idx="0"/>
            <a:endCxn id="805" idx="2"/>
          </p:cNvCxnSpPr>
          <p:nvPr/>
        </p:nvCxnSpPr>
        <p:spPr>
          <a:xfrm rot="10800000">
            <a:off x="5216699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08" name="Shape 808"/>
          <p:cNvCxnSpPr>
            <a:stCxn id="805" idx="0"/>
            <a:endCxn id="806" idx="2"/>
          </p:cNvCxnSpPr>
          <p:nvPr/>
        </p:nvCxnSpPr>
        <p:spPr>
          <a:xfrm rot="10800000">
            <a:off x="5216699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9" name="Shape 809"/>
          <p:cNvSpPr/>
          <p:nvPr/>
        </p:nvSpPr>
        <p:spPr>
          <a:xfrm>
            <a:off x="5554825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5554825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5554825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12" name="Shape 812"/>
          <p:cNvCxnSpPr>
            <a:stCxn id="809" idx="0"/>
            <a:endCxn id="810" idx="2"/>
          </p:cNvCxnSpPr>
          <p:nvPr/>
        </p:nvCxnSpPr>
        <p:spPr>
          <a:xfrm rot="10800000">
            <a:off x="5664775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3" name="Shape 813"/>
          <p:cNvCxnSpPr>
            <a:stCxn id="810" idx="0"/>
            <a:endCxn id="811" idx="2"/>
          </p:cNvCxnSpPr>
          <p:nvPr/>
        </p:nvCxnSpPr>
        <p:spPr>
          <a:xfrm rot="10800000">
            <a:off x="5664775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4" name="Shape 814"/>
          <p:cNvCxnSpPr>
            <a:stCxn id="806" idx="3"/>
            <a:endCxn id="811" idx="1"/>
          </p:cNvCxnSpPr>
          <p:nvPr/>
        </p:nvCxnSpPr>
        <p:spPr>
          <a:xfrm>
            <a:off x="5326649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5" name="Shape 815"/>
          <p:cNvCxnSpPr>
            <a:stCxn id="805" idx="3"/>
            <a:endCxn id="810" idx="1"/>
          </p:cNvCxnSpPr>
          <p:nvPr/>
        </p:nvCxnSpPr>
        <p:spPr>
          <a:xfrm>
            <a:off x="5326649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6" name="Shape 816"/>
          <p:cNvCxnSpPr>
            <a:stCxn id="804" idx="3"/>
            <a:endCxn id="809" idx="1"/>
          </p:cNvCxnSpPr>
          <p:nvPr/>
        </p:nvCxnSpPr>
        <p:spPr>
          <a:xfrm>
            <a:off x="5326649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17" name="Shape 817"/>
          <p:cNvSpPr/>
          <p:nvPr/>
        </p:nvSpPr>
        <p:spPr>
          <a:xfrm>
            <a:off x="6002928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6002928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6002928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20" name="Shape 820"/>
          <p:cNvCxnSpPr>
            <a:stCxn id="817" idx="0"/>
            <a:endCxn id="818" idx="2"/>
          </p:cNvCxnSpPr>
          <p:nvPr/>
        </p:nvCxnSpPr>
        <p:spPr>
          <a:xfrm rot="10800000">
            <a:off x="6112878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1" name="Shape 821"/>
          <p:cNvCxnSpPr>
            <a:stCxn id="818" idx="0"/>
            <a:endCxn id="819" idx="2"/>
          </p:cNvCxnSpPr>
          <p:nvPr/>
        </p:nvCxnSpPr>
        <p:spPr>
          <a:xfrm rot="10800000">
            <a:off x="6112878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2" name="Shape 822"/>
          <p:cNvCxnSpPr>
            <a:stCxn id="823" idx="3"/>
            <a:endCxn id="819" idx="1"/>
          </p:cNvCxnSpPr>
          <p:nvPr/>
        </p:nvCxnSpPr>
        <p:spPr>
          <a:xfrm>
            <a:off x="5774628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4" name="Shape 824"/>
          <p:cNvCxnSpPr>
            <a:stCxn id="825" idx="3"/>
            <a:endCxn id="818" idx="1"/>
          </p:cNvCxnSpPr>
          <p:nvPr/>
        </p:nvCxnSpPr>
        <p:spPr>
          <a:xfrm>
            <a:off x="5774628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6" name="Shape 826"/>
          <p:cNvCxnSpPr>
            <a:stCxn id="827" idx="3"/>
            <a:endCxn id="817" idx="1"/>
          </p:cNvCxnSpPr>
          <p:nvPr/>
        </p:nvCxnSpPr>
        <p:spPr>
          <a:xfrm>
            <a:off x="5774628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28" name="Shape 828"/>
          <p:cNvSpPr/>
          <p:nvPr/>
        </p:nvSpPr>
        <p:spPr>
          <a:xfrm>
            <a:off x="6451004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/>
        </p:nvSpPr>
        <p:spPr>
          <a:xfrm>
            <a:off x="6451004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0" name="Shape 830"/>
          <p:cNvSpPr/>
          <p:nvPr/>
        </p:nvSpPr>
        <p:spPr>
          <a:xfrm>
            <a:off x="6451004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31" name="Shape 831"/>
          <p:cNvCxnSpPr>
            <a:stCxn id="828" idx="0"/>
            <a:endCxn id="829" idx="2"/>
          </p:cNvCxnSpPr>
          <p:nvPr/>
        </p:nvCxnSpPr>
        <p:spPr>
          <a:xfrm rot="10800000">
            <a:off x="6560954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2" name="Shape 832"/>
          <p:cNvCxnSpPr>
            <a:stCxn id="829" idx="0"/>
            <a:endCxn id="830" idx="2"/>
          </p:cNvCxnSpPr>
          <p:nvPr/>
        </p:nvCxnSpPr>
        <p:spPr>
          <a:xfrm rot="10800000">
            <a:off x="6560954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3" name="Shape 833"/>
          <p:cNvCxnSpPr>
            <a:stCxn id="834" idx="3"/>
            <a:endCxn id="830" idx="1"/>
          </p:cNvCxnSpPr>
          <p:nvPr/>
        </p:nvCxnSpPr>
        <p:spPr>
          <a:xfrm>
            <a:off x="6222704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5" name="Shape 835"/>
          <p:cNvCxnSpPr>
            <a:stCxn id="836" idx="3"/>
            <a:endCxn id="829" idx="1"/>
          </p:cNvCxnSpPr>
          <p:nvPr/>
        </p:nvCxnSpPr>
        <p:spPr>
          <a:xfrm>
            <a:off x="6222704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7" name="Shape 837"/>
          <p:cNvCxnSpPr>
            <a:stCxn id="838" idx="3"/>
            <a:endCxn id="828" idx="1"/>
          </p:cNvCxnSpPr>
          <p:nvPr/>
        </p:nvCxnSpPr>
        <p:spPr>
          <a:xfrm>
            <a:off x="6222704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9" name="Shape 839"/>
          <p:cNvSpPr/>
          <p:nvPr/>
        </p:nvSpPr>
        <p:spPr>
          <a:xfrm>
            <a:off x="6899080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/>
        </p:nvSpPr>
        <p:spPr>
          <a:xfrm>
            <a:off x="6899080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1" name="Shape 841"/>
          <p:cNvSpPr/>
          <p:nvPr/>
        </p:nvSpPr>
        <p:spPr>
          <a:xfrm>
            <a:off x="6899080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42" name="Shape 842"/>
          <p:cNvCxnSpPr>
            <a:stCxn id="839" idx="0"/>
            <a:endCxn id="840" idx="2"/>
          </p:cNvCxnSpPr>
          <p:nvPr/>
        </p:nvCxnSpPr>
        <p:spPr>
          <a:xfrm rot="10800000">
            <a:off x="7009030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3" name="Shape 843"/>
          <p:cNvCxnSpPr>
            <a:stCxn id="840" idx="0"/>
            <a:endCxn id="841" idx="2"/>
          </p:cNvCxnSpPr>
          <p:nvPr/>
        </p:nvCxnSpPr>
        <p:spPr>
          <a:xfrm rot="10800000">
            <a:off x="7009030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4" name="Shape 844"/>
          <p:cNvCxnSpPr>
            <a:stCxn id="845" idx="3"/>
            <a:endCxn id="841" idx="1"/>
          </p:cNvCxnSpPr>
          <p:nvPr/>
        </p:nvCxnSpPr>
        <p:spPr>
          <a:xfrm>
            <a:off x="6670780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6" name="Shape 846"/>
          <p:cNvCxnSpPr>
            <a:stCxn id="847" idx="3"/>
            <a:endCxn id="840" idx="1"/>
          </p:cNvCxnSpPr>
          <p:nvPr/>
        </p:nvCxnSpPr>
        <p:spPr>
          <a:xfrm>
            <a:off x="6670780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8" name="Shape 848"/>
          <p:cNvCxnSpPr>
            <a:stCxn id="849" idx="3"/>
            <a:endCxn id="839" idx="1"/>
          </p:cNvCxnSpPr>
          <p:nvPr/>
        </p:nvCxnSpPr>
        <p:spPr>
          <a:xfrm>
            <a:off x="6670780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0" name="Shape 850"/>
          <p:cNvSpPr/>
          <p:nvPr/>
        </p:nvSpPr>
        <p:spPr>
          <a:xfrm>
            <a:off x="7347157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7347157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7347157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3" name="Shape 853"/>
          <p:cNvCxnSpPr>
            <a:stCxn id="850" idx="0"/>
            <a:endCxn id="851" idx="2"/>
          </p:cNvCxnSpPr>
          <p:nvPr/>
        </p:nvCxnSpPr>
        <p:spPr>
          <a:xfrm rot="10800000">
            <a:off x="7457107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4" name="Shape 854"/>
          <p:cNvCxnSpPr>
            <a:stCxn id="851" idx="0"/>
            <a:endCxn id="852" idx="2"/>
          </p:cNvCxnSpPr>
          <p:nvPr/>
        </p:nvCxnSpPr>
        <p:spPr>
          <a:xfrm rot="10800000">
            <a:off x="7457107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5" name="Shape 855"/>
          <p:cNvCxnSpPr>
            <a:stCxn id="856" idx="3"/>
            <a:endCxn id="852" idx="1"/>
          </p:cNvCxnSpPr>
          <p:nvPr/>
        </p:nvCxnSpPr>
        <p:spPr>
          <a:xfrm>
            <a:off x="7118857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7" name="Shape 857"/>
          <p:cNvCxnSpPr>
            <a:stCxn id="858" idx="3"/>
            <a:endCxn id="851" idx="1"/>
          </p:cNvCxnSpPr>
          <p:nvPr/>
        </p:nvCxnSpPr>
        <p:spPr>
          <a:xfrm>
            <a:off x="7118857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9" name="Shape 859"/>
          <p:cNvCxnSpPr>
            <a:stCxn id="860" idx="3"/>
            <a:endCxn id="850" idx="1"/>
          </p:cNvCxnSpPr>
          <p:nvPr/>
        </p:nvCxnSpPr>
        <p:spPr>
          <a:xfrm>
            <a:off x="7118857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1" name="Shape 861"/>
          <p:cNvSpPr/>
          <p:nvPr/>
        </p:nvSpPr>
        <p:spPr>
          <a:xfrm>
            <a:off x="7795232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2" name="Shape 862"/>
          <p:cNvSpPr/>
          <p:nvPr/>
        </p:nvSpPr>
        <p:spPr>
          <a:xfrm>
            <a:off x="7795232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7795232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64" name="Shape 864"/>
          <p:cNvCxnSpPr>
            <a:stCxn id="861" idx="0"/>
            <a:endCxn id="862" idx="2"/>
          </p:cNvCxnSpPr>
          <p:nvPr/>
        </p:nvCxnSpPr>
        <p:spPr>
          <a:xfrm rot="10800000">
            <a:off x="7905182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65" name="Shape 865"/>
          <p:cNvCxnSpPr>
            <a:stCxn id="862" idx="0"/>
            <a:endCxn id="863" idx="2"/>
          </p:cNvCxnSpPr>
          <p:nvPr/>
        </p:nvCxnSpPr>
        <p:spPr>
          <a:xfrm rot="10800000">
            <a:off x="7905182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66" name="Shape 866"/>
          <p:cNvCxnSpPr>
            <a:stCxn id="867" idx="3"/>
            <a:endCxn id="863" idx="1"/>
          </p:cNvCxnSpPr>
          <p:nvPr/>
        </p:nvCxnSpPr>
        <p:spPr>
          <a:xfrm>
            <a:off x="7566932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68" name="Shape 868"/>
          <p:cNvCxnSpPr>
            <a:stCxn id="869" idx="3"/>
            <a:endCxn id="862" idx="1"/>
          </p:cNvCxnSpPr>
          <p:nvPr/>
        </p:nvCxnSpPr>
        <p:spPr>
          <a:xfrm>
            <a:off x="7566932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70" name="Shape 870"/>
          <p:cNvCxnSpPr>
            <a:stCxn id="871" idx="3"/>
            <a:endCxn id="861" idx="1"/>
          </p:cNvCxnSpPr>
          <p:nvPr/>
        </p:nvCxnSpPr>
        <p:spPr>
          <a:xfrm>
            <a:off x="7566932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72" name="Shape 872"/>
          <p:cNvSpPr/>
          <p:nvPr/>
        </p:nvSpPr>
        <p:spPr>
          <a:xfrm>
            <a:off x="5106762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73" name="Shape 873"/>
          <p:cNvCxnSpPr>
            <a:stCxn id="872" idx="0"/>
            <a:endCxn id="874" idx="2"/>
          </p:cNvCxnSpPr>
          <p:nvPr/>
        </p:nvCxnSpPr>
        <p:spPr>
          <a:xfrm rot="10800000">
            <a:off x="5216712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75" name="Shape 875"/>
          <p:cNvSpPr/>
          <p:nvPr/>
        </p:nvSpPr>
        <p:spPr>
          <a:xfrm>
            <a:off x="5554838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76" name="Shape 876"/>
          <p:cNvCxnSpPr>
            <a:stCxn id="875" idx="0"/>
            <a:endCxn id="877" idx="2"/>
          </p:cNvCxnSpPr>
          <p:nvPr/>
        </p:nvCxnSpPr>
        <p:spPr>
          <a:xfrm rot="10800000">
            <a:off x="5664788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78" name="Shape 878"/>
          <p:cNvSpPr/>
          <p:nvPr/>
        </p:nvSpPr>
        <p:spPr>
          <a:xfrm>
            <a:off x="6002941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79" name="Shape 879"/>
          <p:cNvCxnSpPr>
            <a:stCxn id="878" idx="0"/>
            <a:endCxn id="880" idx="2"/>
          </p:cNvCxnSpPr>
          <p:nvPr/>
        </p:nvCxnSpPr>
        <p:spPr>
          <a:xfrm rot="10800000">
            <a:off x="6112891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1" name="Shape 881"/>
          <p:cNvSpPr/>
          <p:nvPr/>
        </p:nvSpPr>
        <p:spPr>
          <a:xfrm>
            <a:off x="6451017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2" name="Shape 882"/>
          <p:cNvCxnSpPr>
            <a:stCxn id="881" idx="0"/>
            <a:endCxn id="883" idx="2"/>
          </p:cNvCxnSpPr>
          <p:nvPr/>
        </p:nvCxnSpPr>
        <p:spPr>
          <a:xfrm rot="10800000">
            <a:off x="6560967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4" name="Shape 884"/>
          <p:cNvSpPr/>
          <p:nvPr/>
        </p:nvSpPr>
        <p:spPr>
          <a:xfrm>
            <a:off x="6899093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5" name="Shape 885"/>
          <p:cNvCxnSpPr>
            <a:stCxn id="884" idx="0"/>
            <a:endCxn id="886" idx="2"/>
          </p:cNvCxnSpPr>
          <p:nvPr/>
        </p:nvCxnSpPr>
        <p:spPr>
          <a:xfrm rot="10800000">
            <a:off x="7009043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7" name="Shape 887"/>
          <p:cNvSpPr/>
          <p:nvPr/>
        </p:nvSpPr>
        <p:spPr>
          <a:xfrm>
            <a:off x="7347169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8" name="Shape 888"/>
          <p:cNvCxnSpPr>
            <a:stCxn id="887" idx="0"/>
            <a:endCxn id="889" idx="2"/>
          </p:cNvCxnSpPr>
          <p:nvPr/>
        </p:nvCxnSpPr>
        <p:spPr>
          <a:xfrm rot="10800000">
            <a:off x="7457119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0" name="Shape 890"/>
          <p:cNvSpPr/>
          <p:nvPr/>
        </p:nvSpPr>
        <p:spPr>
          <a:xfrm>
            <a:off x="7795246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91" name="Shape 891"/>
          <p:cNvCxnSpPr>
            <a:stCxn id="890" idx="0"/>
            <a:endCxn id="892" idx="2"/>
          </p:cNvCxnSpPr>
          <p:nvPr/>
        </p:nvCxnSpPr>
        <p:spPr>
          <a:xfrm rot="10800000">
            <a:off x="7905196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3" name="Shape 893"/>
          <p:cNvSpPr/>
          <p:nvPr/>
        </p:nvSpPr>
        <p:spPr>
          <a:xfrm>
            <a:off x="5106753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5554829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5" name="Shape 895"/>
          <p:cNvSpPr/>
          <p:nvPr/>
        </p:nvSpPr>
        <p:spPr>
          <a:xfrm>
            <a:off x="6002932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6451008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7" name="Shape 897"/>
          <p:cNvSpPr/>
          <p:nvPr/>
        </p:nvSpPr>
        <p:spPr>
          <a:xfrm>
            <a:off x="6899084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7347160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7795236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00" name="Shape 900"/>
          <p:cNvCxnSpPr/>
          <p:nvPr/>
        </p:nvCxnSpPr>
        <p:spPr>
          <a:xfrm rot="10800000">
            <a:off x="5216719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1" name="Shape 901"/>
          <p:cNvCxnSpPr/>
          <p:nvPr/>
        </p:nvCxnSpPr>
        <p:spPr>
          <a:xfrm rot="10800000">
            <a:off x="5664795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2" name="Shape 902"/>
          <p:cNvCxnSpPr/>
          <p:nvPr/>
        </p:nvCxnSpPr>
        <p:spPr>
          <a:xfrm rot="10800000">
            <a:off x="6112898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3" name="Shape 903"/>
          <p:cNvCxnSpPr/>
          <p:nvPr/>
        </p:nvCxnSpPr>
        <p:spPr>
          <a:xfrm rot="10800000">
            <a:off x="6560974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4" name="Shape 904"/>
          <p:cNvCxnSpPr/>
          <p:nvPr/>
        </p:nvCxnSpPr>
        <p:spPr>
          <a:xfrm rot="10800000">
            <a:off x="7009050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5" name="Shape 905"/>
          <p:cNvCxnSpPr/>
          <p:nvPr/>
        </p:nvCxnSpPr>
        <p:spPr>
          <a:xfrm rot="10800000">
            <a:off x="7457126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6" name="Shape 906"/>
          <p:cNvCxnSpPr/>
          <p:nvPr/>
        </p:nvCxnSpPr>
        <p:spPr>
          <a:xfrm rot="10800000">
            <a:off x="7905203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7" name="Shape 907"/>
          <p:cNvCxnSpPr/>
          <p:nvPr/>
        </p:nvCxnSpPr>
        <p:spPr>
          <a:xfrm>
            <a:off x="5216628" y="4310487"/>
            <a:ext cx="2688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8" name="Shape 908"/>
          <p:cNvSpPr txBox="1"/>
          <p:nvPr/>
        </p:nvSpPr>
        <p:spPr>
          <a:xfrm>
            <a:off x="6112891" y="4275411"/>
            <a:ext cx="6418200" cy="74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</a:t>
            </a:r>
          </a:p>
        </p:txBody>
      </p:sp>
      <p:cxnSp>
        <p:nvCxnSpPr>
          <p:cNvPr id="909" name="Shape 909"/>
          <p:cNvCxnSpPr/>
          <p:nvPr/>
        </p:nvCxnSpPr>
        <p:spPr>
          <a:xfrm rot="10800000">
            <a:off x="4768602" y="98632"/>
            <a:ext cx="0" cy="4119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0" name="Shape 910"/>
          <p:cNvSpPr txBox="1"/>
          <p:nvPr/>
        </p:nvSpPr>
        <p:spPr>
          <a:xfrm>
            <a:off x="4178803" y="3567625"/>
            <a:ext cx="6418200" cy="74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</a:t>
            </a:r>
          </a:p>
        </p:txBody>
      </p:sp>
      <p:pic>
        <p:nvPicPr>
          <p:cNvPr id="911" name="Shape 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77" y="665794"/>
            <a:ext cx="2226530" cy="650831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Shape 912"/>
          <p:cNvSpPr txBox="1"/>
          <p:nvPr/>
        </p:nvSpPr>
        <p:spPr>
          <a:xfrm>
            <a:off x="125575" y="0"/>
            <a:ext cx="3847800" cy="49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RNN:</a:t>
            </a:r>
          </a:p>
        </p:txBody>
      </p:sp>
      <p:pic>
        <p:nvPicPr>
          <p:cNvPr id="913" name="Shape 9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66" y="1401328"/>
            <a:ext cx="659395" cy="256907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/>
          <p:nvPr/>
        </p:nvSpPr>
        <p:spPr>
          <a:xfrm>
            <a:off x="876507" y="665794"/>
            <a:ext cx="2007900" cy="7310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5" name="Shape 9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084" y="1418455"/>
            <a:ext cx="325415" cy="22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Shape 9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2663" y="1401328"/>
            <a:ext cx="753594" cy="25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/>
        </p:nvSpPr>
        <p:spPr>
          <a:xfrm>
            <a:off x="5073255" y="2729389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2" name="Shape 922"/>
          <p:cNvSpPr/>
          <p:nvPr/>
        </p:nvSpPr>
        <p:spPr>
          <a:xfrm>
            <a:off x="5073255" y="1857647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5073255" y="985905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5521331" y="2729389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5521331" y="1857647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5521331" y="985905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5969433" y="2729389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5969433" y="1857647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5969433" y="985905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6417510" y="2729389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1" name="Shape 931"/>
          <p:cNvSpPr/>
          <p:nvPr/>
        </p:nvSpPr>
        <p:spPr>
          <a:xfrm>
            <a:off x="6417510" y="1857647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6417510" y="985905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6865586" y="2729389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6865586" y="1857647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6865586" y="985905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7313662" y="2729389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7313662" y="1857647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/>
          <p:nvPr/>
        </p:nvSpPr>
        <p:spPr>
          <a:xfrm>
            <a:off x="7313662" y="985905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7761738" y="2729389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0" name="Shape 940"/>
          <p:cNvSpPr/>
          <p:nvPr/>
        </p:nvSpPr>
        <p:spPr>
          <a:xfrm>
            <a:off x="7761738" y="1857647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1" name="Shape 941"/>
          <p:cNvSpPr/>
          <p:nvPr/>
        </p:nvSpPr>
        <p:spPr>
          <a:xfrm>
            <a:off x="7761738" y="985905"/>
            <a:ext cx="219899" cy="63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2" name="Shape 942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43" name="Shape 943"/>
          <p:cNvSpPr/>
          <p:nvPr/>
        </p:nvSpPr>
        <p:spPr>
          <a:xfrm>
            <a:off x="5106749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5106749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/>
          <p:nvPr/>
        </p:nvSpPr>
        <p:spPr>
          <a:xfrm>
            <a:off x="5106749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46" name="Shape 946"/>
          <p:cNvCxnSpPr>
            <a:stCxn id="943" idx="0"/>
            <a:endCxn id="944" idx="2"/>
          </p:cNvCxnSpPr>
          <p:nvPr/>
        </p:nvCxnSpPr>
        <p:spPr>
          <a:xfrm rot="10800000">
            <a:off x="5216699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7" name="Shape 947"/>
          <p:cNvCxnSpPr>
            <a:stCxn id="944" idx="0"/>
            <a:endCxn id="945" idx="2"/>
          </p:cNvCxnSpPr>
          <p:nvPr/>
        </p:nvCxnSpPr>
        <p:spPr>
          <a:xfrm rot="10800000">
            <a:off x="5216699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8" name="Shape 948"/>
          <p:cNvSpPr/>
          <p:nvPr/>
        </p:nvSpPr>
        <p:spPr>
          <a:xfrm>
            <a:off x="5554825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9" name="Shape 949"/>
          <p:cNvSpPr/>
          <p:nvPr/>
        </p:nvSpPr>
        <p:spPr>
          <a:xfrm>
            <a:off x="5554825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5554825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51" name="Shape 951"/>
          <p:cNvCxnSpPr>
            <a:stCxn id="948" idx="0"/>
            <a:endCxn id="949" idx="2"/>
          </p:cNvCxnSpPr>
          <p:nvPr/>
        </p:nvCxnSpPr>
        <p:spPr>
          <a:xfrm rot="10800000">
            <a:off x="5664775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2" name="Shape 952"/>
          <p:cNvCxnSpPr>
            <a:stCxn id="949" idx="0"/>
            <a:endCxn id="950" idx="2"/>
          </p:cNvCxnSpPr>
          <p:nvPr/>
        </p:nvCxnSpPr>
        <p:spPr>
          <a:xfrm rot="10800000">
            <a:off x="5664775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3" name="Shape 953"/>
          <p:cNvCxnSpPr>
            <a:stCxn id="945" idx="3"/>
            <a:endCxn id="950" idx="1"/>
          </p:cNvCxnSpPr>
          <p:nvPr/>
        </p:nvCxnSpPr>
        <p:spPr>
          <a:xfrm>
            <a:off x="5326649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4" name="Shape 954"/>
          <p:cNvCxnSpPr>
            <a:stCxn id="944" idx="3"/>
            <a:endCxn id="949" idx="1"/>
          </p:cNvCxnSpPr>
          <p:nvPr/>
        </p:nvCxnSpPr>
        <p:spPr>
          <a:xfrm>
            <a:off x="5326649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5" name="Shape 955"/>
          <p:cNvCxnSpPr>
            <a:stCxn id="943" idx="3"/>
            <a:endCxn id="948" idx="1"/>
          </p:cNvCxnSpPr>
          <p:nvPr/>
        </p:nvCxnSpPr>
        <p:spPr>
          <a:xfrm>
            <a:off x="5326649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6" name="Shape 956"/>
          <p:cNvSpPr/>
          <p:nvPr/>
        </p:nvSpPr>
        <p:spPr>
          <a:xfrm>
            <a:off x="6002928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6002928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6002928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59" name="Shape 959"/>
          <p:cNvCxnSpPr>
            <a:stCxn id="956" idx="0"/>
            <a:endCxn id="957" idx="2"/>
          </p:cNvCxnSpPr>
          <p:nvPr/>
        </p:nvCxnSpPr>
        <p:spPr>
          <a:xfrm rot="10800000">
            <a:off x="6112878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0" name="Shape 960"/>
          <p:cNvCxnSpPr>
            <a:stCxn id="957" idx="0"/>
            <a:endCxn id="958" idx="2"/>
          </p:cNvCxnSpPr>
          <p:nvPr/>
        </p:nvCxnSpPr>
        <p:spPr>
          <a:xfrm rot="10800000">
            <a:off x="6112878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1" name="Shape 961"/>
          <p:cNvCxnSpPr>
            <a:stCxn id="962" idx="3"/>
            <a:endCxn id="958" idx="1"/>
          </p:cNvCxnSpPr>
          <p:nvPr/>
        </p:nvCxnSpPr>
        <p:spPr>
          <a:xfrm>
            <a:off x="5774628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3" name="Shape 963"/>
          <p:cNvCxnSpPr>
            <a:stCxn id="964" idx="3"/>
            <a:endCxn id="957" idx="1"/>
          </p:cNvCxnSpPr>
          <p:nvPr/>
        </p:nvCxnSpPr>
        <p:spPr>
          <a:xfrm>
            <a:off x="5774628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5" name="Shape 965"/>
          <p:cNvCxnSpPr>
            <a:stCxn id="966" idx="3"/>
            <a:endCxn id="956" idx="1"/>
          </p:cNvCxnSpPr>
          <p:nvPr/>
        </p:nvCxnSpPr>
        <p:spPr>
          <a:xfrm>
            <a:off x="5774628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7" name="Shape 967"/>
          <p:cNvSpPr/>
          <p:nvPr/>
        </p:nvSpPr>
        <p:spPr>
          <a:xfrm>
            <a:off x="6451004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8" name="Shape 968"/>
          <p:cNvSpPr/>
          <p:nvPr/>
        </p:nvSpPr>
        <p:spPr>
          <a:xfrm>
            <a:off x="6451004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9" name="Shape 969"/>
          <p:cNvSpPr/>
          <p:nvPr/>
        </p:nvSpPr>
        <p:spPr>
          <a:xfrm>
            <a:off x="6451004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70" name="Shape 970"/>
          <p:cNvCxnSpPr>
            <a:stCxn id="967" idx="0"/>
            <a:endCxn id="968" idx="2"/>
          </p:cNvCxnSpPr>
          <p:nvPr/>
        </p:nvCxnSpPr>
        <p:spPr>
          <a:xfrm rot="10800000">
            <a:off x="6560954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1" name="Shape 971"/>
          <p:cNvCxnSpPr>
            <a:stCxn id="968" idx="0"/>
            <a:endCxn id="969" idx="2"/>
          </p:cNvCxnSpPr>
          <p:nvPr/>
        </p:nvCxnSpPr>
        <p:spPr>
          <a:xfrm rot="10800000">
            <a:off x="6560954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2" name="Shape 972"/>
          <p:cNvCxnSpPr>
            <a:stCxn id="973" idx="3"/>
            <a:endCxn id="969" idx="1"/>
          </p:cNvCxnSpPr>
          <p:nvPr/>
        </p:nvCxnSpPr>
        <p:spPr>
          <a:xfrm>
            <a:off x="6222704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4" name="Shape 974"/>
          <p:cNvCxnSpPr>
            <a:stCxn id="975" idx="3"/>
            <a:endCxn id="968" idx="1"/>
          </p:cNvCxnSpPr>
          <p:nvPr/>
        </p:nvCxnSpPr>
        <p:spPr>
          <a:xfrm>
            <a:off x="6222704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6" name="Shape 976"/>
          <p:cNvCxnSpPr>
            <a:stCxn id="977" idx="3"/>
            <a:endCxn id="967" idx="1"/>
          </p:cNvCxnSpPr>
          <p:nvPr/>
        </p:nvCxnSpPr>
        <p:spPr>
          <a:xfrm>
            <a:off x="6222704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8" name="Shape 978"/>
          <p:cNvSpPr/>
          <p:nvPr/>
        </p:nvSpPr>
        <p:spPr>
          <a:xfrm>
            <a:off x="6899080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6899080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0" name="Shape 980"/>
          <p:cNvSpPr/>
          <p:nvPr/>
        </p:nvSpPr>
        <p:spPr>
          <a:xfrm>
            <a:off x="6899080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81" name="Shape 981"/>
          <p:cNvCxnSpPr>
            <a:stCxn id="978" idx="0"/>
            <a:endCxn id="979" idx="2"/>
          </p:cNvCxnSpPr>
          <p:nvPr/>
        </p:nvCxnSpPr>
        <p:spPr>
          <a:xfrm rot="10800000">
            <a:off x="7009030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2" name="Shape 982"/>
          <p:cNvCxnSpPr>
            <a:stCxn id="979" idx="0"/>
            <a:endCxn id="980" idx="2"/>
          </p:cNvCxnSpPr>
          <p:nvPr/>
        </p:nvCxnSpPr>
        <p:spPr>
          <a:xfrm rot="10800000">
            <a:off x="7009030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3" name="Shape 983"/>
          <p:cNvCxnSpPr>
            <a:stCxn id="984" idx="3"/>
            <a:endCxn id="980" idx="1"/>
          </p:cNvCxnSpPr>
          <p:nvPr/>
        </p:nvCxnSpPr>
        <p:spPr>
          <a:xfrm>
            <a:off x="6670780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5" name="Shape 985"/>
          <p:cNvCxnSpPr>
            <a:stCxn id="986" idx="3"/>
            <a:endCxn id="979" idx="1"/>
          </p:cNvCxnSpPr>
          <p:nvPr/>
        </p:nvCxnSpPr>
        <p:spPr>
          <a:xfrm>
            <a:off x="6670780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7" name="Shape 987"/>
          <p:cNvCxnSpPr>
            <a:stCxn id="988" idx="3"/>
            <a:endCxn id="978" idx="1"/>
          </p:cNvCxnSpPr>
          <p:nvPr/>
        </p:nvCxnSpPr>
        <p:spPr>
          <a:xfrm>
            <a:off x="6670780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9" name="Shape 989"/>
          <p:cNvSpPr/>
          <p:nvPr/>
        </p:nvSpPr>
        <p:spPr>
          <a:xfrm>
            <a:off x="7347157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7347157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7347157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92" name="Shape 992"/>
          <p:cNvCxnSpPr>
            <a:stCxn id="989" idx="0"/>
            <a:endCxn id="990" idx="2"/>
          </p:cNvCxnSpPr>
          <p:nvPr/>
        </p:nvCxnSpPr>
        <p:spPr>
          <a:xfrm rot="10800000">
            <a:off x="7457107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3" name="Shape 993"/>
          <p:cNvCxnSpPr>
            <a:stCxn id="990" idx="0"/>
            <a:endCxn id="991" idx="2"/>
          </p:cNvCxnSpPr>
          <p:nvPr/>
        </p:nvCxnSpPr>
        <p:spPr>
          <a:xfrm rot="10800000">
            <a:off x="7457107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4" name="Shape 994"/>
          <p:cNvCxnSpPr>
            <a:stCxn id="995" idx="3"/>
            <a:endCxn id="991" idx="1"/>
          </p:cNvCxnSpPr>
          <p:nvPr/>
        </p:nvCxnSpPr>
        <p:spPr>
          <a:xfrm>
            <a:off x="7118857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6" name="Shape 996"/>
          <p:cNvCxnSpPr>
            <a:stCxn id="997" idx="3"/>
            <a:endCxn id="990" idx="1"/>
          </p:cNvCxnSpPr>
          <p:nvPr/>
        </p:nvCxnSpPr>
        <p:spPr>
          <a:xfrm>
            <a:off x="7118857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8" name="Shape 998"/>
          <p:cNvCxnSpPr>
            <a:stCxn id="999" idx="3"/>
            <a:endCxn id="989" idx="1"/>
          </p:cNvCxnSpPr>
          <p:nvPr/>
        </p:nvCxnSpPr>
        <p:spPr>
          <a:xfrm>
            <a:off x="7118857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0" name="Shape 1000"/>
          <p:cNvSpPr/>
          <p:nvPr/>
        </p:nvSpPr>
        <p:spPr>
          <a:xfrm>
            <a:off x="7795232" y="2695895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1" name="Shape 1001"/>
          <p:cNvSpPr/>
          <p:nvPr/>
        </p:nvSpPr>
        <p:spPr>
          <a:xfrm>
            <a:off x="7795232" y="1824153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7795232" y="952411"/>
            <a:ext cx="219899" cy="631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3" name="Shape 1003"/>
          <p:cNvCxnSpPr>
            <a:stCxn id="1000" idx="0"/>
            <a:endCxn id="1001" idx="2"/>
          </p:cNvCxnSpPr>
          <p:nvPr/>
        </p:nvCxnSpPr>
        <p:spPr>
          <a:xfrm rot="10800000">
            <a:off x="7905182" y="2455595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4" name="Shape 1004"/>
          <p:cNvCxnSpPr>
            <a:stCxn id="1001" idx="0"/>
            <a:endCxn id="1002" idx="2"/>
          </p:cNvCxnSpPr>
          <p:nvPr/>
        </p:nvCxnSpPr>
        <p:spPr>
          <a:xfrm rot="10800000">
            <a:off x="7905182" y="1583853"/>
            <a:ext cx="0" cy="240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5" name="Shape 1005"/>
          <p:cNvCxnSpPr>
            <a:stCxn id="1006" idx="3"/>
            <a:endCxn id="1002" idx="1"/>
          </p:cNvCxnSpPr>
          <p:nvPr/>
        </p:nvCxnSpPr>
        <p:spPr>
          <a:xfrm>
            <a:off x="7566932" y="1268161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>
            <a:stCxn id="1008" idx="3"/>
            <a:endCxn id="1001" idx="1"/>
          </p:cNvCxnSpPr>
          <p:nvPr/>
        </p:nvCxnSpPr>
        <p:spPr>
          <a:xfrm>
            <a:off x="7566932" y="2139903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9" name="Shape 1009"/>
          <p:cNvCxnSpPr>
            <a:stCxn id="1010" idx="3"/>
            <a:endCxn id="1000" idx="1"/>
          </p:cNvCxnSpPr>
          <p:nvPr/>
        </p:nvCxnSpPr>
        <p:spPr>
          <a:xfrm>
            <a:off x="7566932" y="3011645"/>
            <a:ext cx="228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1" name="Shape 1011"/>
          <p:cNvSpPr/>
          <p:nvPr/>
        </p:nvSpPr>
        <p:spPr>
          <a:xfrm>
            <a:off x="5106762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2" name="Shape 1012"/>
          <p:cNvCxnSpPr>
            <a:stCxn id="1011" idx="0"/>
            <a:endCxn id="1013" idx="2"/>
          </p:cNvCxnSpPr>
          <p:nvPr/>
        </p:nvCxnSpPr>
        <p:spPr>
          <a:xfrm rot="10800000">
            <a:off x="5216712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4" name="Shape 1014"/>
          <p:cNvSpPr/>
          <p:nvPr/>
        </p:nvSpPr>
        <p:spPr>
          <a:xfrm>
            <a:off x="5554838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5" name="Shape 1015"/>
          <p:cNvCxnSpPr>
            <a:stCxn id="1014" idx="0"/>
            <a:endCxn id="1016" idx="2"/>
          </p:cNvCxnSpPr>
          <p:nvPr/>
        </p:nvCxnSpPr>
        <p:spPr>
          <a:xfrm rot="10800000">
            <a:off x="5664788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7" name="Shape 1017"/>
          <p:cNvSpPr/>
          <p:nvPr/>
        </p:nvSpPr>
        <p:spPr>
          <a:xfrm>
            <a:off x="6002941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8" name="Shape 1018"/>
          <p:cNvCxnSpPr>
            <a:stCxn id="1017" idx="0"/>
            <a:endCxn id="1019" idx="2"/>
          </p:cNvCxnSpPr>
          <p:nvPr/>
        </p:nvCxnSpPr>
        <p:spPr>
          <a:xfrm rot="10800000">
            <a:off x="6112891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0" name="Shape 1020"/>
          <p:cNvSpPr/>
          <p:nvPr/>
        </p:nvSpPr>
        <p:spPr>
          <a:xfrm>
            <a:off x="6451017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21" name="Shape 1021"/>
          <p:cNvCxnSpPr>
            <a:stCxn id="1020" idx="0"/>
            <a:endCxn id="1022" idx="2"/>
          </p:cNvCxnSpPr>
          <p:nvPr/>
        </p:nvCxnSpPr>
        <p:spPr>
          <a:xfrm rot="10800000">
            <a:off x="6560967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3" name="Shape 1023"/>
          <p:cNvSpPr/>
          <p:nvPr/>
        </p:nvSpPr>
        <p:spPr>
          <a:xfrm>
            <a:off x="6899093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24" name="Shape 1024"/>
          <p:cNvCxnSpPr>
            <a:stCxn id="1023" idx="0"/>
            <a:endCxn id="1025" idx="2"/>
          </p:cNvCxnSpPr>
          <p:nvPr/>
        </p:nvCxnSpPr>
        <p:spPr>
          <a:xfrm rot="10800000">
            <a:off x="7009043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6" name="Shape 1026"/>
          <p:cNvSpPr/>
          <p:nvPr/>
        </p:nvSpPr>
        <p:spPr>
          <a:xfrm>
            <a:off x="7347169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27" name="Shape 1027"/>
          <p:cNvCxnSpPr>
            <a:stCxn id="1026" idx="0"/>
            <a:endCxn id="1028" idx="2"/>
          </p:cNvCxnSpPr>
          <p:nvPr/>
        </p:nvCxnSpPr>
        <p:spPr>
          <a:xfrm rot="10800000">
            <a:off x="7457119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9" name="Shape 1029"/>
          <p:cNvSpPr/>
          <p:nvPr/>
        </p:nvSpPr>
        <p:spPr>
          <a:xfrm>
            <a:off x="7795246" y="3567637"/>
            <a:ext cx="219899" cy="631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30" name="Shape 1030"/>
          <p:cNvCxnSpPr>
            <a:stCxn id="1029" idx="0"/>
            <a:endCxn id="1031" idx="2"/>
          </p:cNvCxnSpPr>
          <p:nvPr/>
        </p:nvCxnSpPr>
        <p:spPr>
          <a:xfrm rot="10800000">
            <a:off x="7905196" y="332703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2" name="Shape 1032"/>
          <p:cNvSpPr/>
          <p:nvPr/>
        </p:nvSpPr>
        <p:spPr>
          <a:xfrm>
            <a:off x="5106753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3" name="Shape 1033"/>
          <p:cNvSpPr/>
          <p:nvPr/>
        </p:nvSpPr>
        <p:spPr>
          <a:xfrm>
            <a:off x="5554829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4" name="Shape 1034"/>
          <p:cNvSpPr/>
          <p:nvPr/>
        </p:nvSpPr>
        <p:spPr>
          <a:xfrm>
            <a:off x="6002932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5" name="Shape 1035"/>
          <p:cNvSpPr/>
          <p:nvPr/>
        </p:nvSpPr>
        <p:spPr>
          <a:xfrm>
            <a:off x="6451008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6899084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7" name="Shape 1037"/>
          <p:cNvSpPr/>
          <p:nvPr/>
        </p:nvSpPr>
        <p:spPr>
          <a:xfrm>
            <a:off x="7347160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8" name="Shape 1038"/>
          <p:cNvSpPr/>
          <p:nvPr/>
        </p:nvSpPr>
        <p:spPr>
          <a:xfrm>
            <a:off x="7795236" y="80674"/>
            <a:ext cx="219899" cy="631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39" name="Shape 1039"/>
          <p:cNvCxnSpPr/>
          <p:nvPr/>
        </p:nvCxnSpPr>
        <p:spPr>
          <a:xfrm rot="10800000">
            <a:off x="5216719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0" name="Shape 1040"/>
          <p:cNvCxnSpPr/>
          <p:nvPr/>
        </p:nvCxnSpPr>
        <p:spPr>
          <a:xfrm rot="10800000">
            <a:off x="5664795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1" name="Shape 1041"/>
          <p:cNvCxnSpPr/>
          <p:nvPr/>
        </p:nvCxnSpPr>
        <p:spPr>
          <a:xfrm rot="10800000">
            <a:off x="6112898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2" name="Shape 1042"/>
          <p:cNvCxnSpPr/>
          <p:nvPr/>
        </p:nvCxnSpPr>
        <p:spPr>
          <a:xfrm rot="10800000">
            <a:off x="6560974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3" name="Shape 1043"/>
          <p:cNvCxnSpPr/>
          <p:nvPr/>
        </p:nvCxnSpPr>
        <p:spPr>
          <a:xfrm rot="10800000">
            <a:off x="7009050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4" name="Shape 1044"/>
          <p:cNvCxnSpPr/>
          <p:nvPr/>
        </p:nvCxnSpPr>
        <p:spPr>
          <a:xfrm rot="10800000">
            <a:off x="7457126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5" name="Shape 1045"/>
          <p:cNvCxnSpPr/>
          <p:nvPr/>
        </p:nvCxnSpPr>
        <p:spPr>
          <a:xfrm rot="10800000">
            <a:off x="7905203" y="711807"/>
            <a:ext cx="0" cy="240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6" name="Shape 1046"/>
          <p:cNvCxnSpPr/>
          <p:nvPr/>
        </p:nvCxnSpPr>
        <p:spPr>
          <a:xfrm>
            <a:off x="5216628" y="4310487"/>
            <a:ext cx="2688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7" name="Shape 1047"/>
          <p:cNvSpPr txBox="1"/>
          <p:nvPr/>
        </p:nvSpPr>
        <p:spPr>
          <a:xfrm>
            <a:off x="6112891" y="4275411"/>
            <a:ext cx="6418200" cy="74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</a:t>
            </a:r>
          </a:p>
        </p:txBody>
      </p:sp>
      <p:cxnSp>
        <p:nvCxnSpPr>
          <p:cNvPr id="1048" name="Shape 1048"/>
          <p:cNvCxnSpPr/>
          <p:nvPr/>
        </p:nvCxnSpPr>
        <p:spPr>
          <a:xfrm rot="10800000">
            <a:off x="4768602" y="98632"/>
            <a:ext cx="0" cy="4119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9" name="Shape 1049"/>
          <p:cNvSpPr txBox="1"/>
          <p:nvPr/>
        </p:nvSpPr>
        <p:spPr>
          <a:xfrm>
            <a:off x="4178803" y="3567625"/>
            <a:ext cx="64182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</a:t>
            </a:r>
          </a:p>
        </p:txBody>
      </p:sp>
      <p:pic>
        <p:nvPicPr>
          <p:cNvPr id="1050" name="Shape 1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77" y="665794"/>
            <a:ext cx="2226530" cy="650831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Shape 1051"/>
          <p:cNvSpPr txBox="1"/>
          <p:nvPr/>
        </p:nvSpPr>
        <p:spPr>
          <a:xfrm>
            <a:off x="125575" y="0"/>
            <a:ext cx="3847800" cy="49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RNN:</a:t>
            </a:r>
          </a:p>
        </p:txBody>
      </p:sp>
      <p:pic>
        <p:nvPicPr>
          <p:cNvPr id="1052" name="Shape 10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66" y="1401328"/>
            <a:ext cx="659395" cy="25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/>
          <p:nvPr/>
        </p:nvSpPr>
        <p:spPr>
          <a:xfrm>
            <a:off x="876507" y="665794"/>
            <a:ext cx="2007900" cy="7310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4" name="Shape 10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084" y="1418455"/>
            <a:ext cx="325415" cy="22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2663" y="1401328"/>
            <a:ext cx="753594" cy="25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123950" y="1794887"/>
            <a:ext cx="2379600" cy="54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LSTM:</a:t>
            </a:r>
          </a:p>
        </p:txBody>
      </p:sp>
      <p:pic>
        <p:nvPicPr>
          <p:cNvPr id="1057" name="Shape 10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925" y="2391350"/>
            <a:ext cx="29337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0875" y="3542275"/>
            <a:ext cx="21812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4962" y="2073587"/>
            <a:ext cx="3619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0012" y="2073600"/>
            <a:ext cx="9429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Shape 1061"/>
          <p:cNvSpPr/>
          <p:nvPr/>
        </p:nvSpPr>
        <p:spPr>
          <a:xfrm>
            <a:off x="704600" y="2395600"/>
            <a:ext cx="3078300" cy="188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62" name="Shape 1062"/>
          <p:cNvCxnSpPr/>
          <p:nvPr/>
        </p:nvCxnSpPr>
        <p:spPr>
          <a:xfrm>
            <a:off x="-13525" y="1826200"/>
            <a:ext cx="42707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68" name="Shape 1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48" y="962625"/>
            <a:ext cx="3271149" cy="332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Shape 1069"/>
          <p:cNvSpPr txBox="1"/>
          <p:nvPr/>
        </p:nvSpPr>
        <p:spPr>
          <a:xfrm>
            <a:off x="267600" y="76875"/>
            <a:ext cx="3271199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LSTM</a:t>
            </a:r>
          </a:p>
        </p:txBody>
      </p:sp>
      <p:pic>
        <p:nvPicPr>
          <p:cNvPr id="1070" name="Shape 10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87" y="1665600"/>
            <a:ext cx="238125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Shape 10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299" y="76875"/>
            <a:ext cx="3707825" cy="223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Shape 10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300" y="2424576"/>
            <a:ext cx="1877432" cy="20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902375"/>
            <a:ext cx="8743951" cy="272915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272425" y="151050"/>
            <a:ext cx="8259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/>
              <a:t>Recurrent Networks offer a lot of flexibility:</a:t>
            </a:r>
          </a:p>
        </p:txBody>
      </p:sp>
      <p:cxnSp>
        <p:nvCxnSpPr>
          <p:cNvPr id="115" name="Shape 115"/>
          <p:cNvCxnSpPr/>
          <p:nvPr/>
        </p:nvCxnSpPr>
        <p:spPr>
          <a:xfrm rot="10800000">
            <a:off x="2033700" y="3732475"/>
            <a:ext cx="361499" cy="4292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" name="Shape 116"/>
          <p:cNvSpPr txBox="1"/>
          <p:nvPr/>
        </p:nvSpPr>
        <p:spPr>
          <a:xfrm>
            <a:off x="2395200" y="3800200"/>
            <a:ext cx="3299099" cy="46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e.g. </a:t>
            </a:r>
            <a:r>
              <a:rPr b="1" lang="en" sz="1800"/>
              <a:t>Image Captioning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image -&gt; sequence of words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78" name="Shape 1078"/>
          <p:cNvSpPr txBox="1"/>
          <p:nvPr/>
        </p:nvSpPr>
        <p:spPr>
          <a:xfrm>
            <a:off x="65300" y="24275"/>
            <a:ext cx="807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Long Short Term Memory (LSTM)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1800"/>
              <a:t>[Hochreiter et al., 1997]</a:t>
            </a:r>
          </a:p>
        </p:txBody>
      </p:sp>
      <p:pic>
        <p:nvPicPr>
          <p:cNvPr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525" y="2586325"/>
            <a:ext cx="2994213" cy="11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Shape 10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500" y="3692175"/>
            <a:ext cx="21812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Shape 1081"/>
          <p:cNvSpPr/>
          <p:nvPr/>
        </p:nvSpPr>
        <p:spPr>
          <a:xfrm>
            <a:off x="6065475" y="2586327"/>
            <a:ext cx="2901300" cy="18392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/>
          <p:nvPr/>
        </p:nvSpPr>
        <p:spPr>
          <a:xfrm>
            <a:off x="1904975" y="1768415"/>
            <a:ext cx="293099" cy="476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</a:t>
            </a:r>
          </a:p>
        </p:txBody>
      </p:sp>
      <p:sp>
        <p:nvSpPr>
          <p:cNvPr id="1083" name="Shape 1083"/>
          <p:cNvSpPr/>
          <p:nvPr/>
        </p:nvSpPr>
        <p:spPr>
          <a:xfrm>
            <a:off x="1904975" y="2305915"/>
            <a:ext cx="293099" cy="476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1843850" y="2803350"/>
            <a:ext cx="2043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vector from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before (</a:t>
            </a:r>
            <a:r>
              <a:rPr b="1" lang="en" sz="1800">
                <a:solidFill>
                  <a:srgbClr val="38761D"/>
                </a:solidFill>
              </a:rPr>
              <a:t>h</a:t>
            </a:r>
            <a:r>
              <a:rPr lang="en" sz="1800">
                <a:solidFill>
                  <a:srgbClr val="38761D"/>
                </a:solidFill>
              </a:rPr>
              <a:t>)</a:t>
            </a:r>
          </a:p>
        </p:txBody>
      </p:sp>
      <p:sp>
        <p:nvSpPr>
          <p:cNvPr id="1085" name="Shape 1085"/>
          <p:cNvSpPr/>
          <p:nvPr/>
        </p:nvSpPr>
        <p:spPr>
          <a:xfrm>
            <a:off x="941325" y="1752200"/>
            <a:ext cx="904200" cy="207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cxnSp>
        <p:nvCxnSpPr>
          <p:cNvPr id="1086" name="Shape 1086"/>
          <p:cNvCxnSpPr/>
          <p:nvPr/>
        </p:nvCxnSpPr>
        <p:spPr>
          <a:xfrm>
            <a:off x="2460150" y="2305927"/>
            <a:ext cx="6113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7" name="Shape 1087"/>
          <p:cNvSpPr/>
          <p:nvPr/>
        </p:nvSpPr>
        <p:spPr>
          <a:xfrm>
            <a:off x="5149750" y="1752188"/>
            <a:ext cx="293099" cy="4764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088" name="Shape 1088"/>
          <p:cNvSpPr/>
          <p:nvPr/>
        </p:nvSpPr>
        <p:spPr>
          <a:xfrm>
            <a:off x="5149750" y="2285588"/>
            <a:ext cx="293099" cy="476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089" name="Shape 1089"/>
          <p:cNvSpPr/>
          <p:nvPr/>
        </p:nvSpPr>
        <p:spPr>
          <a:xfrm>
            <a:off x="5148898" y="2818988"/>
            <a:ext cx="293099" cy="476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</a:t>
            </a:r>
          </a:p>
        </p:txBody>
      </p:sp>
      <p:sp>
        <p:nvSpPr>
          <p:cNvPr id="1090" name="Shape 1090"/>
          <p:cNvSpPr/>
          <p:nvPr/>
        </p:nvSpPr>
        <p:spPr>
          <a:xfrm>
            <a:off x="5149748" y="3352389"/>
            <a:ext cx="293099" cy="476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1860600" y="1046300"/>
            <a:ext cx="2294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vector from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below (</a:t>
            </a:r>
            <a:r>
              <a:rPr b="1" lang="en" sz="1800">
                <a:solidFill>
                  <a:srgbClr val="FF0000"/>
                </a:solidFill>
              </a:rPr>
              <a:t>x</a:t>
            </a:r>
            <a:r>
              <a:rPr lang="en" sz="180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92" name="Shape 1092"/>
          <p:cNvSpPr/>
          <p:nvPr/>
        </p:nvSpPr>
        <p:spPr>
          <a:xfrm>
            <a:off x="3682850" y="1752200"/>
            <a:ext cx="904200" cy="47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sigmoid</a:t>
            </a:r>
          </a:p>
        </p:txBody>
      </p:sp>
      <p:sp>
        <p:nvSpPr>
          <p:cNvPr id="1093" name="Shape 1093"/>
          <p:cNvSpPr/>
          <p:nvPr/>
        </p:nvSpPr>
        <p:spPr>
          <a:xfrm>
            <a:off x="3682850" y="2285600"/>
            <a:ext cx="904200" cy="47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sigmoid</a:t>
            </a:r>
          </a:p>
        </p:txBody>
      </p:sp>
      <p:sp>
        <p:nvSpPr>
          <p:cNvPr id="1094" name="Shape 1094"/>
          <p:cNvSpPr/>
          <p:nvPr/>
        </p:nvSpPr>
        <p:spPr>
          <a:xfrm>
            <a:off x="3682850" y="3352400"/>
            <a:ext cx="904200" cy="47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sp>
        <p:nvSpPr>
          <p:cNvPr id="1095" name="Shape 1095"/>
          <p:cNvSpPr/>
          <p:nvPr/>
        </p:nvSpPr>
        <p:spPr>
          <a:xfrm>
            <a:off x="3682850" y="2819000"/>
            <a:ext cx="904200" cy="47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sigmoid</a:t>
            </a:r>
          </a:p>
        </p:txBody>
      </p:sp>
      <p:cxnSp>
        <p:nvCxnSpPr>
          <p:cNvPr id="1096" name="Shape 1096"/>
          <p:cNvCxnSpPr/>
          <p:nvPr/>
        </p:nvCxnSpPr>
        <p:spPr>
          <a:xfrm>
            <a:off x="4688700" y="1990402"/>
            <a:ext cx="35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7" name="Shape 1097"/>
          <p:cNvCxnSpPr/>
          <p:nvPr/>
        </p:nvCxnSpPr>
        <p:spPr>
          <a:xfrm>
            <a:off x="4688700" y="2523802"/>
            <a:ext cx="35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8" name="Shape 1098"/>
          <p:cNvCxnSpPr/>
          <p:nvPr/>
        </p:nvCxnSpPr>
        <p:spPr>
          <a:xfrm>
            <a:off x="4688700" y="3057202"/>
            <a:ext cx="35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9" name="Shape 1099"/>
          <p:cNvCxnSpPr/>
          <p:nvPr/>
        </p:nvCxnSpPr>
        <p:spPr>
          <a:xfrm>
            <a:off x="4688700" y="3590602"/>
            <a:ext cx="35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0" name="Shape 1100"/>
          <p:cNvSpPr/>
          <p:nvPr/>
        </p:nvSpPr>
        <p:spPr>
          <a:xfrm>
            <a:off x="3305025" y="1752200"/>
            <a:ext cx="293099" cy="207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1" name="Shape 1101"/>
          <p:cNvSpPr txBox="1"/>
          <p:nvPr/>
        </p:nvSpPr>
        <p:spPr>
          <a:xfrm>
            <a:off x="811400" y="3799950"/>
            <a:ext cx="1381799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4n x 2n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3152650" y="3774575"/>
            <a:ext cx="1381799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4n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4973075" y="3774575"/>
            <a:ext cx="1381799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4*n</a:t>
            </a:r>
          </a:p>
        </p:txBody>
      </p:sp>
      <p:sp>
        <p:nvSpPr>
          <p:cNvPr id="1104" name="Shape 1104"/>
          <p:cNvSpPr/>
          <p:nvPr/>
        </p:nvSpPr>
        <p:spPr>
          <a:xfrm>
            <a:off x="6108126" y="2629327"/>
            <a:ext cx="2793300" cy="1046400"/>
          </a:xfrm>
          <a:prstGeom prst="rect">
            <a:avLst/>
          </a:prstGeom>
          <a:solidFill>
            <a:srgbClr val="3A96FF">
              <a:alpha val="20770"/>
            </a:srgbClr>
          </a:solidFill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10" name="Shape 1110"/>
          <p:cNvSpPr txBox="1"/>
          <p:nvPr/>
        </p:nvSpPr>
        <p:spPr>
          <a:xfrm>
            <a:off x="65300" y="24275"/>
            <a:ext cx="807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Long Short Term Memory (LSTM)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[Hochreiter et al., 1997]</a:t>
            </a:r>
          </a:p>
        </p:txBody>
      </p:sp>
      <p:pic>
        <p:nvPicPr>
          <p:cNvPr id="1111" name="Shape 1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325" y="2662525"/>
            <a:ext cx="2994213" cy="11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Shape 1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300" y="3768375"/>
            <a:ext cx="21812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Shape 1113"/>
          <p:cNvSpPr/>
          <p:nvPr/>
        </p:nvSpPr>
        <p:spPr>
          <a:xfrm>
            <a:off x="5989275" y="2662527"/>
            <a:ext cx="2901300" cy="18392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14" name="Shape 1114"/>
          <p:cNvCxnSpPr/>
          <p:nvPr/>
        </p:nvCxnSpPr>
        <p:spPr>
          <a:xfrm>
            <a:off x="1307125" y="2052375"/>
            <a:ext cx="619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5" name="Shape 1115"/>
          <p:cNvSpPr txBox="1"/>
          <p:nvPr/>
        </p:nvSpPr>
        <p:spPr>
          <a:xfrm>
            <a:off x="404450" y="1254375"/>
            <a:ext cx="90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cell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state c</a:t>
            </a:r>
          </a:p>
        </p:txBody>
      </p:sp>
      <p:sp>
        <p:nvSpPr>
          <p:cNvPr id="1116" name="Shape 1116"/>
          <p:cNvSpPr/>
          <p:nvPr/>
        </p:nvSpPr>
        <p:spPr>
          <a:xfrm>
            <a:off x="6560300" y="3768375"/>
            <a:ext cx="858599" cy="393600"/>
          </a:xfrm>
          <a:prstGeom prst="rect">
            <a:avLst/>
          </a:prstGeom>
          <a:solidFill>
            <a:srgbClr val="3A96FF">
              <a:alpha val="2077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7" name="Shape 1117"/>
          <p:cNvSpPr/>
          <p:nvPr/>
        </p:nvSpPr>
        <p:spPr>
          <a:xfrm>
            <a:off x="1674700" y="3474645"/>
            <a:ext cx="293099" cy="293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118" name="Shape 1118"/>
          <p:cNvSpPr/>
          <p:nvPr/>
        </p:nvSpPr>
        <p:spPr>
          <a:xfrm>
            <a:off x="1624450" y="185557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19" name="Shape 1119"/>
          <p:cNvCxnSpPr>
            <a:stCxn id="1117" idx="0"/>
            <a:endCxn id="1118" idx="4"/>
          </p:cNvCxnSpPr>
          <p:nvPr/>
        </p:nvCxnSpPr>
        <p:spPr>
          <a:xfrm rot="10800000">
            <a:off x="1821250" y="2249145"/>
            <a:ext cx="0" cy="12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0" name="Shape 1120"/>
          <p:cNvCxnSpPr/>
          <p:nvPr/>
        </p:nvCxnSpPr>
        <p:spPr>
          <a:xfrm>
            <a:off x="1307125" y="11379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1" name="Shape 1121"/>
          <p:cNvCxnSpPr/>
          <p:nvPr/>
        </p:nvCxnSpPr>
        <p:spPr>
          <a:xfrm>
            <a:off x="1307125" y="13665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2" name="Shape 1122"/>
          <p:cNvCxnSpPr/>
          <p:nvPr/>
        </p:nvCxnSpPr>
        <p:spPr>
          <a:xfrm>
            <a:off x="1307125" y="15951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3" name="Shape 1123"/>
          <p:cNvCxnSpPr/>
          <p:nvPr/>
        </p:nvCxnSpPr>
        <p:spPr>
          <a:xfrm>
            <a:off x="1307125" y="18237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29" name="Shape 1129"/>
          <p:cNvSpPr txBox="1"/>
          <p:nvPr/>
        </p:nvSpPr>
        <p:spPr>
          <a:xfrm>
            <a:off x="65300" y="24275"/>
            <a:ext cx="807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Long Short Term Memory (LSTM)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[Hochreiter et al., 1997]</a:t>
            </a:r>
          </a:p>
        </p:txBody>
      </p:sp>
      <p:pic>
        <p:nvPicPr>
          <p:cNvPr id="1130" name="Shape 1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325" y="2662525"/>
            <a:ext cx="2994213" cy="11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Shape 1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300" y="3768375"/>
            <a:ext cx="21812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Shape 1132"/>
          <p:cNvSpPr/>
          <p:nvPr/>
        </p:nvSpPr>
        <p:spPr>
          <a:xfrm>
            <a:off x="5989275" y="2662527"/>
            <a:ext cx="2901300" cy="18392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3" name="Shape 1133"/>
          <p:cNvCxnSpPr/>
          <p:nvPr/>
        </p:nvCxnSpPr>
        <p:spPr>
          <a:xfrm>
            <a:off x="1307125" y="11379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4" name="Shape 1134"/>
          <p:cNvCxnSpPr/>
          <p:nvPr/>
        </p:nvCxnSpPr>
        <p:spPr>
          <a:xfrm>
            <a:off x="1307125" y="13665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5" name="Shape 1135"/>
          <p:cNvCxnSpPr/>
          <p:nvPr/>
        </p:nvCxnSpPr>
        <p:spPr>
          <a:xfrm>
            <a:off x="1307125" y="15951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6" name="Shape 1136"/>
          <p:cNvCxnSpPr/>
          <p:nvPr/>
        </p:nvCxnSpPr>
        <p:spPr>
          <a:xfrm>
            <a:off x="1307125" y="18237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7" name="Shape 1137"/>
          <p:cNvCxnSpPr/>
          <p:nvPr/>
        </p:nvCxnSpPr>
        <p:spPr>
          <a:xfrm>
            <a:off x="1307125" y="2052375"/>
            <a:ext cx="619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8" name="Shape 1138"/>
          <p:cNvSpPr txBox="1"/>
          <p:nvPr/>
        </p:nvSpPr>
        <p:spPr>
          <a:xfrm>
            <a:off x="404450" y="1254375"/>
            <a:ext cx="90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cell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state c</a:t>
            </a:r>
          </a:p>
        </p:txBody>
      </p:sp>
      <p:sp>
        <p:nvSpPr>
          <p:cNvPr id="1139" name="Shape 1139"/>
          <p:cNvSpPr/>
          <p:nvPr/>
        </p:nvSpPr>
        <p:spPr>
          <a:xfrm>
            <a:off x="7398500" y="3768375"/>
            <a:ext cx="858599" cy="393600"/>
          </a:xfrm>
          <a:prstGeom prst="rect">
            <a:avLst/>
          </a:prstGeom>
          <a:solidFill>
            <a:srgbClr val="3A96FF">
              <a:alpha val="2077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0" name="Shape 1140"/>
          <p:cNvSpPr/>
          <p:nvPr/>
        </p:nvSpPr>
        <p:spPr>
          <a:xfrm>
            <a:off x="1674700" y="3474645"/>
            <a:ext cx="293099" cy="293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141" name="Shape 1141"/>
          <p:cNvSpPr/>
          <p:nvPr/>
        </p:nvSpPr>
        <p:spPr>
          <a:xfrm>
            <a:off x="1624450" y="185557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42" name="Shape 1142"/>
          <p:cNvCxnSpPr>
            <a:stCxn id="1140" idx="0"/>
            <a:endCxn id="1141" idx="4"/>
          </p:cNvCxnSpPr>
          <p:nvPr/>
        </p:nvCxnSpPr>
        <p:spPr>
          <a:xfrm rot="10800000">
            <a:off x="1821250" y="2249145"/>
            <a:ext cx="0" cy="12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3" name="Shape 1143"/>
          <p:cNvSpPr/>
          <p:nvPr/>
        </p:nvSpPr>
        <p:spPr>
          <a:xfrm>
            <a:off x="3098200" y="3467121"/>
            <a:ext cx="293099" cy="293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144" name="Shape 1144"/>
          <p:cNvSpPr/>
          <p:nvPr/>
        </p:nvSpPr>
        <p:spPr>
          <a:xfrm>
            <a:off x="3625750" y="3467120"/>
            <a:ext cx="293099" cy="29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cxnSp>
        <p:nvCxnSpPr>
          <p:cNvPr id="1145" name="Shape 1145"/>
          <p:cNvCxnSpPr>
            <a:stCxn id="1144" idx="0"/>
            <a:endCxn id="1146" idx="4"/>
          </p:cNvCxnSpPr>
          <p:nvPr/>
        </p:nvCxnSpPr>
        <p:spPr>
          <a:xfrm rot="10800000">
            <a:off x="3772300" y="3104120"/>
            <a:ext cx="0" cy="3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6" name="Shape 1146"/>
          <p:cNvSpPr/>
          <p:nvPr/>
        </p:nvSpPr>
        <p:spPr>
          <a:xfrm>
            <a:off x="3575500" y="271052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47" name="Shape 1147"/>
          <p:cNvCxnSpPr>
            <a:stCxn id="1143" idx="0"/>
            <a:endCxn id="1146" idx="2"/>
          </p:cNvCxnSpPr>
          <p:nvPr/>
        </p:nvCxnSpPr>
        <p:spPr>
          <a:xfrm rot="-5400000">
            <a:off x="3130300" y="3021771"/>
            <a:ext cx="559800" cy="330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8" name="Shape 1148"/>
          <p:cNvSpPr/>
          <p:nvPr/>
        </p:nvSpPr>
        <p:spPr>
          <a:xfrm>
            <a:off x="3575500" y="1865630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149" name="Shape 1149"/>
          <p:cNvCxnSpPr>
            <a:stCxn id="1146" idx="0"/>
            <a:endCxn id="1148" idx="4"/>
          </p:cNvCxnSpPr>
          <p:nvPr/>
        </p:nvCxnSpPr>
        <p:spPr>
          <a:xfrm rot="10800000">
            <a:off x="3772300" y="2259325"/>
            <a:ext cx="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55" name="Shape 1155"/>
          <p:cNvSpPr txBox="1"/>
          <p:nvPr/>
        </p:nvSpPr>
        <p:spPr>
          <a:xfrm>
            <a:off x="65300" y="24275"/>
            <a:ext cx="807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Long Short Term Memory (LSTM)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[Hochreiter et al., 1997]</a:t>
            </a:r>
          </a:p>
        </p:txBody>
      </p:sp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325" y="2662525"/>
            <a:ext cx="2994213" cy="11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Shape 1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300" y="3768375"/>
            <a:ext cx="21812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Shape 1158"/>
          <p:cNvSpPr/>
          <p:nvPr/>
        </p:nvSpPr>
        <p:spPr>
          <a:xfrm>
            <a:off x="5989275" y="2662527"/>
            <a:ext cx="2901300" cy="18392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59" name="Shape 1159"/>
          <p:cNvCxnSpPr/>
          <p:nvPr/>
        </p:nvCxnSpPr>
        <p:spPr>
          <a:xfrm>
            <a:off x="1307125" y="11379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0" name="Shape 1160"/>
          <p:cNvCxnSpPr/>
          <p:nvPr/>
        </p:nvCxnSpPr>
        <p:spPr>
          <a:xfrm>
            <a:off x="1307125" y="13665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1" name="Shape 1161"/>
          <p:cNvCxnSpPr/>
          <p:nvPr/>
        </p:nvCxnSpPr>
        <p:spPr>
          <a:xfrm>
            <a:off x="1307125" y="15951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2" name="Shape 1162"/>
          <p:cNvCxnSpPr/>
          <p:nvPr/>
        </p:nvCxnSpPr>
        <p:spPr>
          <a:xfrm>
            <a:off x="1307125" y="18237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3" name="Shape 1163"/>
          <p:cNvCxnSpPr/>
          <p:nvPr/>
        </p:nvCxnSpPr>
        <p:spPr>
          <a:xfrm>
            <a:off x="1307125" y="2052375"/>
            <a:ext cx="619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4" name="Shape 1164"/>
          <p:cNvSpPr txBox="1"/>
          <p:nvPr/>
        </p:nvSpPr>
        <p:spPr>
          <a:xfrm>
            <a:off x="404450" y="1254375"/>
            <a:ext cx="90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cell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state c</a:t>
            </a:r>
          </a:p>
        </p:txBody>
      </p:sp>
      <p:sp>
        <p:nvSpPr>
          <p:cNvPr id="1165" name="Shape 1165"/>
          <p:cNvSpPr/>
          <p:nvPr/>
        </p:nvSpPr>
        <p:spPr>
          <a:xfrm>
            <a:off x="6087625" y="4164700"/>
            <a:ext cx="1788599" cy="328800"/>
          </a:xfrm>
          <a:prstGeom prst="rect">
            <a:avLst/>
          </a:prstGeom>
          <a:solidFill>
            <a:srgbClr val="3A96FF">
              <a:alpha val="2077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6" name="Shape 1166"/>
          <p:cNvSpPr/>
          <p:nvPr/>
        </p:nvSpPr>
        <p:spPr>
          <a:xfrm>
            <a:off x="1674700" y="3474645"/>
            <a:ext cx="293099" cy="293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167" name="Shape 1167"/>
          <p:cNvSpPr/>
          <p:nvPr/>
        </p:nvSpPr>
        <p:spPr>
          <a:xfrm>
            <a:off x="1624450" y="185557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68" name="Shape 1168"/>
          <p:cNvCxnSpPr>
            <a:stCxn id="1166" idx="0"/>
            <a:endCxn id="1167" idx="4"/>
          </p:cNvCxnSpPr>
          <p:nvPr/>
        </p:nvCxnSpPr>
        <p:spPr>
          <a:xfrm rot="10800000">
            <a:off x="1821250" y="2249145"/>
            <a:ext cx="0" cy="12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9" name="Shape 1169"/>
          <p:cNvSpPr/>
          <p:nvPr/>
        </p:nvSpPr>
        <p:spPr>
          <a:xfrm>
            <a:off x="3575500" y="1865630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170" name="Shape 1170"/>
          <p:cNvCxnSpPr/>
          <p:nvPr/>
        </p:nvCxnSpPr>
        <p:spPr>
          <a:xfrm>
            <a:off x="4932075" y="2068275"/>
            <a:ext cx="0" cy="6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1" name="Shape 1171"/>
          <p:cNvSpPr/>
          <p:nvPr/>
        </p:nvSpPr>
        <p:spPr>
          <a:xfrm>
            <a:off x="4481383" y="2716179"/>
            <a:ext cx="9042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tanh</a:t>
            </a:r>
          </a:p>
        </p:txBody>
      </p:sp>
      <p:cxnSp>
        <p:nvCxnSpPr>
          <p:cNvPr id="1172" name="Shape 1172"/>
          <p:cNvCxnSpPr/>
          <p:nvPr/>
        </p:nvCxnSpPr>
        <p:spPr>
          <a:xfrm>
            <a:off x="4933475" y="3119177"/>
            <a:ext cx="0" cy="12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73" name="Shape 1173"/>
          <p:cNvSpPr/>
          <p:nvPr/>
        </p:nvSpPr>
        <p:spPr>
          <a:xfrm>
            <a:off x="4071112" y="3467121"/>
            <a:ext cx="293099" cy="293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</a:t>
            </a:r>
          </a:p>
        </p:txBody>
      </p:sp>
      <p:sp>
        <p:nvSpPr>
          <p:cNvPr id="1174" name="Shape 1174"/>
          <p:cNvSpPr/>
          <p:nvPr/>
        </p:nvSpPr>
        <p:spPr>
          <a:xfrm>
            <a:off x="4740515" y="341717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75" name="Shape 1175"/>
          <p:cNvCxnSpPr>
            <a:stCxn id="1173" idx="3"/>
            <a:endCxn id="1174" idx="2"/>
          </p:cNvCxnSpPr>
          <p:nvPr/>
        </p:nvCxnSpPr>
        <p:spPr>
          <a:xfrm>
            <a:off x="4364212" y="3613971"/>
            <a:ext cx="37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6" name="Shape 1176"/>
          <p:cNvSpPr txBox="1"/>
          <p:nvPr/>
        </p:nvSpPr>
        <p:spPr>
          <a:xfrm>
            <a:off x="5017175" y="3829100"/>
            <a:ext cx="36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7255725" y="2052375"/>
            <a:ext cx="36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</a:t>
            </a:r>
          </a:p>
        </p:txBody>
      </p:sp>
      <p:sp>
        <p:nvSpPr>
          <p:cNvPr id="1178" name="Shape 1178"/>
          <p:cNvSpPr/>
          <p:nvPr/>
        </p:nvSpPr>
        <p:spPr>
          <a:xfrm>
            <a:off x="3098200" y="3467121"/>
            <a:ext cx="293099" cy="293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179" name="Shape 1179"/>
          <p:cNvSpPr/>
          <p:nvPr/>
        </p:nvSpPr>
        <p:spPr>
          <a:xfrm>
            <a:off x="3625750" y="3467120"/>
            <a:ext cx="293099" cy="29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cxnSp>
        <p:nvCxnSpPr>
          <p:cNvPr id="1180" name="Shape 1180"/>
          <p:cNvCxnSpPr>
            <a:stCxn id="1179" idx="0"/>
            <a:endCxn id="1181" idx="4"/>
          </p:cNvCxnSpPr>
          <p:nvPr/>
        </p:nvCxnSpPr>
        <p:spPr>
          <a:xfrm rot="10800000">
            <a:off x="3772300" y="3104120"/>
            <a:ext cx="0" cy="3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1" name="Shape 1181"/>
          <p:cNvSpPr/>
          <p:nvPr/>
        </p:nvSpPr>
        <p:spPr>
          <a:xfrm>
            <a:off x="3575500" y="271052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182" name="Shape 1182"/>
          <p:cNvCxnSpPr>
            <a:stCxn id="1178" idx="0"/>
            <a:endCxn id="1181" idx="2"/>
          </p:cNvCxnSpPr>
          <p:nvPr/>
        </p:nvCxnSpPr>
        <p:spPr>
          <a:xfrm rot="-5400000">
            <a:off x="3130300" y="3021771"/>
            <a:ext cx="559800" cy="330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3" name="Shape 1183"/>
          <p:cNvCxnSpPr>
            <a:stCxn id="1181" idx="0"/>
            <a:endCxn id="1184" idx="4"/>
          </p:cNvCxnSpPr>
          <p:nvPr/>
        </p:nvCxnSpPr>
        <p:spPr>
          <a:xfrm rot="10800000">
            <a:off x="3772300" y="2259325"/>
            <a:ext cx="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5" name="Shape 1185"/>
          <p:cNvCxnSpPr/>
          <p:nvPr/>
        </p:nvCxnSpPr>
        <p:spPr>
          <a:xfrm>
            <a:off x="4923700" y="4404525"/>
            <a:ext cx="912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91" name="Shape 1191"/>
          <p:cNvSpPr txBox="1"/>
          <p:nvPr/>
        </p:nvSpPr>
        <p:spPr>
          <a:xfrm>
            <a:off x="65300" y="24275"/>
            <a:ext cx="807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Long Short Term Memory (LSTM)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[Hochreiter et al., 1997]</a:t>
            </a:r>
          </a:p>
        </p:txBody>
      </p:sp>
      <p:pic>
        <p:nvPicPr>
          <p:cNvPr id="1192" name="Shape 1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325" y="2662525"/>
            <a:ext cx="2994213" cy="11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Shape 1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300" y="3768375"/>
            <a:ext cx="21812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Shape 1194"/>
          <p:cNvSpPr/>
          <p:nvPr/>
        </p:nvSpPr>
        <p:spPr>
          <a:xfrm>
            <a:off x="5989275" y="2662527"/>
            <a:ext cx="2901300" cy="18392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95" name="Shape 1195"/>
          <p:cNvCxnSpPr/>
          <p:nvPr/>
        </p:nvCxnSpPr>
        <p:spPr>
          <a:xfrm>
            <a:off x="1307125" y="11379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6" name="Shape 1196"/>
          <p:cNvCxnSpPr/>
          <p:nvPr/>
        </p:nvCxnSpPr>
        <p:spPr>
          <a:xfrm>
            <a:off x="1307125" y="13665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7" name="Shape 1197"/>
          <p:cNvCxnSpPr/>
          <p:nvPr/>
        </p:nvCxnSpPr>
        <p:spPr>
          <a:xfrm>
            <a:off x="1307125" y="15951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8" name="Shape 1198"/>
          <p:cNvCxnSpPr/>
          <p:nvPr/>
        </p:nvCxnSpPr>
        <p:spPr>
          <a:xfrm>
            <a:off x="1307125" y="1823775"/>
            <a:ext cx="6196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9" name="Shape 1199"/>
          <p:cNvCxnSpPr/>
          <p:nvPr/>
        </p:nvCxnSpPr>
        <p:spPr>
          <a:xfrm>
            <a:off x="1307125" y="2052375"/>
            <a:ext cx="6196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0" name="Shape 1200"/>
          <p:cNvSpPr txBox="1"/>
          <p:nvPr/>
        </p:nvSpPr>
        <p:spPr>
          <a:xfrm>
            <a:off x="404450" y="1254375"/>
            <a:ext cx="90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cell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state c</a:t>
            </a:r>
          </a:p>
        </p:txBody>
      </p:sp>
      <p:sp>
        <p:nvSpPr>
          <p:cNvPr id="1201" name="Shape 1201"/>
          <p:cNvSpPr/>
          <p:nvPr/>
        </p:nvSpPr>
        <p:spPr>
          <a:xfrm>
            <a:off x="6087625" y="4164700"/>
            <a:ext cx="1788599" cy="328800"/>
          </a:xfrm>
          <a:prstGeom prst="rect">
            <a:avLst/>
          </a:prstGeom>
          <a:solidFill>
            <a:srgbClr val="3A96FF">
              <a:alpha val="2077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2" name="Shape 1202"/>
          <p:cNvSpPr/>
          <p:nvPr/>
        </p:nvSpPr>
        <p:spPr>
          <a:xfrm>
            <a:off x="1674700" y="3474645"/>
            <a:ext cx="293099" cy="293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203" name="Shape 1203"/>
          <p:cNvSpPr/>
          <p:nvPr/>
        </p:nvSpPr>
        <p:spPr>
          <a:xfrm>
            <a:off x="1624450" y="185557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04" name="Shape 1204"/>
          <p:cNvCxnSpPr>
            <a:stCxn id="1202" idx="0"/>
            <a:endCxn id="1203" idx="4"/>
          </p:cNvCxnSpPr>
          <p:nvPr/>
        </p:nvCxnSpPr>
        <p:spPr>
          <a:xfrm rot="10800000">
            <a:off x="1821250" y="2249145"/>
            <a:ext cx="0" cy="12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5" name="Shape 1205"/>
          <p:cNvSpPr/>
          <p:nvPr/>
        </p:nvSpPr>
        <p:spPr>
          <a:xfrm>
            <a:off x="3575500" y="1865630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206" name="Shape 1206"/>
          <p:cNvCxnSpPr/>
          <p:nvPr/>
        </p:nvCxnSpPr>
        <p:spPr>
          <a:xfrm>
            <a:off x="4932075" y="2068275"/>
            <a:ext cx="0" cy="6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7" name="Shape 1207"/>
          <p:cNvSpPr/>
          <p:nvPr/>
        </p:nvSpPr>
        <p:spPr>
          <a:xfrm>
            <a:off x="4481383" y="2716179"/>
            <a:ext cx="9042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tanh</a:t>
            </a:r>
          </a:p>
        </p:txBody>
      </p:sp>
      <p:cxnSp>
        <p:nvCxnSpPr>
          <p:cNvPr id="1208" name="Shape 1208"/>
          <p:cNvCxnSpPr/>
          <p:nvPr/>
        </p:nvCxnSpPr>
        <p:spPr>
          <a:xfrm>
            <a:off x="4933475" y="3119177"/>
            <a:ext cx="0" cy="12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09" name="Shape 1209"/>
          <p:cNvSpPr/>
          <p:nvPr/>
        </p:nvSpPr>
        <p:spPr>
          <a:xfrm>
            <a:off x="4071112" y="3467121"/>
            <a:ext cx="293099" cy="293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</a:t>
            </a:r>
          </a:p>
        </p:txBody>
      </p:sp>
      <p:sp>
        <p:nvSpPr>
          <p:cNvPr id="1210" name="Shape 1210"/>
          <p:cNvSpPr/>
          <p:nvPr/>
        </p:nvSpPr>
        <p:spPr>
          <a:xfrm>
            <a:off x="4740515" y="341717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11" name="Shape 1211"/>
          <p:cNvCxnSpPr>
            <a:stCxn id="1209" idx="3"/>
            <a:endCxn id="1210" idx="2"/>
          </p:cNvCxnSpPr>
          <p:nvPr/>
        </p:nvCxnSpPr>
        <p:spPr>
          <a:xfrm>
            <a:off x="4364212" y="3613971"/>
            <a:ext cx="37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2" name="Shape 1212"/>
          <p:cNvSpPr txBox="1"/>
          <p:nvPr/>
        </p:nvSpPr>
        <p:spPr>
          <a:xfrm>
            <a:off x="5017175" y="3829100"/>
            <a:ext cx="36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7255725" y="2052375"/>
            <a:ext cx="36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</a:t>
            </a:r>
          </a:p>
        </p:txBody>
      </p:sp>
      <p:sp>
        <p:nvSpPr>
          <p:cNvPr id="1214" name="Shape 1214"/>
          <p:cNvSpPr/>
          <p:nvPr/>
        </p:nvSpPr>
        <p:spPr>
          <a:xfrm>
            <a:off x="3098200" y="3467121"/>
            <a:ext cx="293099" cy="293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215" name="Shape 1215"/>
          <p:cNvSpPr/>
          <p:nvPr/>
        </p:nvSpPr>
        <p:spPr>
          <a:xfrm>
            <a:off x="3625750" y="3467120"/>
            <a:ext cx="293099" cy="29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cxnSp>
        <p:nvCxnSpPr>
          <p:cNvPr id="1216" name="Shape 1216"/>
          <p:cNvCxnSpPr>
            <a:stCxn id="1215" idx="0"/>
            <a:endCxn id="1217" idx="4"/>
          </p:cNvCxnSpPr>
          <p:nvPr/>
        </p:nvCxnSpPr>
        <p:spPr>
          <a:xfrm rot="10800000">
            <a:off x="3772300" y="3104120"/>
            <a:ext cx="0" cy="3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7" name="Shape 1217"/>
          <p:cNvSpPr/>
          <p:nvPr/>
        </p:nvSpPr>
        <p:spPr>
          <a:xfrm>
            <a:off x="3575500" y="271052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18" name="Shape 1218"/>
          <p:cNvCxnSpPr>
            <a:stCxn id="1214" idx="0"/>
            <a:endCxn id="1217" idx="2"/>
          </p:cNvCxnSpPr>
          <p:nvPr/>
        </p:nvCxnSpPr>
        <p:spPr>
          <a:xfrm rot="-5400000">
            <a:off x="3130300" y="3021771"/>
            <a:ext cx="559800" cy="330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9" name="Shape 1219"/>
          <p:cNvCxnSpPr>
            <a:stCxn id="1217" idx="0"/>
            <a:endCxn id="1220" idx="4"/>
          </p:cNvCxnSpPr>
          <p:nvPr/>
        </p:nvCxnSpPr>
        <p:spPr>
          <a:xfrm rot="10800000">
            <a:off x="3772300" y="2259325"/>
            <a:ext cx="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21" name="Shape 1221"/>
          <p:cNvCxnSpPr/>
          <p:nvPr/>
        </p:nvCxnSpPr>
        <p:spPr>
          <a:xfrm>
            <a:off x="4923700" y="4404525"/>
            <a:ext cx="912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2" name="Shape 1222"/>
          <p:cNvSpPr/>
          <p:nvPr/>
        </p:nvSpPr>
        <p:spPr>
          <a:xfrm>
            <a:off x="5476350" y="1029950"/>
            <a:ext cx="192599" cy="1113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23" name="Shape 1223"/>
          <p:cNvCxnSpPr/>
          <p:nvPr/>
        </p:nvCxnSpPr>
        <p:spPr>
          <a:xfrm rot="10800000">
            <a:off x="5585200" y="309801"/>
            <a:ext cx="0" cy="410309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4" name="Shape 1224"/>
          <p:cNvSpPr txBox="1"/>
          <p:nvPr/>
        </p:nvSpPr>
        <p:spPr>
          <a:xfrm>
            <a:off x="5676475" y="149050"/>
            <a:ext cx="17511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higher layer, or prediction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/>
        </p:nvSpPr>
        <p:spPr>
          <a:xfrm>
            <a:off x="4741975" y="514980"/>
            <a:ext cx="2972699" cy="3659399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230" name="Shape 1230"/>
          <p:cNvSpPr/>
          <p:nvPr/>
        </p:nvSpPr>
        <p:spPr>
          <a:xfrm>
            <a:off x="1465375" y="514980"/>
            <a:ext cx="2972699" cy="3659399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231" name="Shape 1231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32" name="Shape 1232"/>
          <p:cNvSpPr txBox="1"/>
          <p:nvPr/>
        </p:nvSpPr>
        <p:spPr>
          <a:xfrm>
            <a:off x="65300" y="24275"/>
            <a:ext cx="1324799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LSTM</a:t>
            </a:r>
          </a:p>
        </p:txBody>
      </p:sp>
      <p:cxnSp>
        <p:nvCxnSpPr>
          <p:cNvPr id="1233" name="Shape 1233"/>
          <p:cNvCxnSpPr/>
          <p:nvPr/>
        </p:nvCxnSpPr>
        <p:spPr>
          <a:xfrm>
            <a:off x="1307125" y="756975"/>
            <a:ext cx="74853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4" name="Shape 1234"/>
          <p:cNvCxnSpPr/>
          <p:nvPr/>
        </p:nvCxnSpPr>
        <p:spPr>
          <a:xfrm>
            <a:off x="1307125" y="985575"/>
            <a:ext cx="74853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5" name="Shape 1235"/>
          <p:cNvCxnSpPr/>
          <p:nvPr/>
        </p:nvCxnSpPr>
        <p:spPr>
          <a:xfrm>
            <a:off x="1307125" y="1214175"/>
            <a:ext cx="74853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6" name="Shape 1236"/>
          <p:cNvCxnSpPr/>
          <p:nvPr/>
        </p:nvCxnSpPr>
        <p:spPr>
          <a:xfrm>
            <a:off x="1307125" y="1442775"/>
            <a:ext cx="74853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7" name="Shape 1237"/>
          <p:cNvCxnSpPr/>
          <p:nvPr/>
        </p:nvCxnSpPr>
        <p:spPr>
          <a:xfrm>
            <a:off x="1307125" y="1671375"/>
            <a:ext cx="7485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8" name="Shape 1238"/>
          <p:cNvSpPr txBox="1"/>
          <p:nvPr/>
        </p:nvSpPr>
        <p:spPr>
          <a:xfrm>
            <a:off x="404450" y="873375"/>
            <a:ext cx="90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cell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state c</a:t>
            </a:r>
          </a:p>
        </p:txBody>
      </p:sp>
      <p:sp>
        <p:nvSpPr>
          <p:cNvPr id="1239" name="Shape 1239"/>
          <p:cNvSpPr/>
          <p:nvPr/>
        </p:nvSpPr>
        <p:spPr>
          <a:xfrm>
            <a:off x="1674700" y="3093645"/>
            <a:ext cx="293099" cy="293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240" name="Shape 1240"/>
          <p:cNvSpPr/>
          <p:nvPr/>
        </p:nvSpPr>
        <p:spPr>
          <a:xfrm>
            <a:off x="1624450" y="147457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41" name="Shape 1241"/>
          <p:cNvCxnSpPr>
            <a:stCxn id="1239" idx="0"/>
            <a:endCxn id="1240" idx="4"/>
          </p:cNvCxnSpPr>
          <p:nvPr/>
        </p:nvCxnSpPr>
        <p:spPr>
          <a:xfrm rot="10800000">
            <a:off x="1821250" y="1868145"/>
            <a:ext cx="0" cy="12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2" name="Shape 1242"/>
          <p:cNvSpPr/>
          <p:nvPr/>
        </p:nvSpPr>
        <p:spPr>
          <a:xfrm>
            <a:off x="2107600" y="3238521"/>
            <a:ext cx="293099" cy="293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243" name="Shape 1243"/>
          <p:cNvSpPr/>
          <p:nvPr/>
        </p:nvSpPr>
        <p:spPr>
          <a:xfrm>
            <a:off x="2635150" y="3238520"/>
            <a:ext cx="293099" cy="29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cxnSp>
        <p:nvCxnSpPr>
          <p:cNvPr id="1244" name="Shape 1244"/>
          <p:cNvCxnSpPr>
            <a:stCxn id="1243" idx="0"/>
          </p:cNvCxnSpPr>
          <p:nvPr/>
        </p:nvCxnSpPr>
        <p:spPr>
          <a:xfrm rot="10800000">
            <a:off x="2781700" y="2951720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5" name="Shape 1245"/>
          <p:cNvSpPr/>
          <p:nvPr/>
        </p:nvSpPr>
        <p:spPr>
          <a:xfrm>
            <a:off x="2584900" y="255812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46" name="Shape 1246"/>
          <p:cNvCxnSpPr>
            <a:stCxn id="1242" idx="0"/>
            <a:endCxn id="1245" idx="2"/>
          </p:cNvCxnSpPr>
          <p:nvPr/>
        </p:nvCxnSpPr>
        <p:spPr>
          <a:xfrm rot="-5400000">
            <a:off x="2177800" y="2831271"/>
            <a:ext cx="483600" cy="330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7" name="Shape 1247"/>
          <p:cNvSpPr/>
          <p:nvPr/>
        </p:nvSpPr>
        <p:spPr>
          <a:xfrm>
            <a:off x="2584900" y="1484630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248" name="Shape 1248"/>
          <p:cNvCxnSpPr>
            <a:stCxn id="1245" idx="0"/>
            <a:endCxn id="1247" idx="4"/>
          </p:cNvCxnSpPr>
          <p:nvPr/>
        </p:nvCxnSpPr>
        <p:spPr>
          <a:xfrm rot="10800000">
            <a:off x="2781700" y="1878325"/>
            <a:ext cx="0" cy="6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9" name="Shape 1249"/>
          <p:cNvCxnSpPr/>
          <p:nvPr/>
        </p:nvCxnSpPr>
        <p:spPr>
          <a:xfrm>
            <a:off x="3484275" y="1687275"/>
            <a:ext cx="0" cy="6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0" name="Shape 1250"/>
          <p:cNvSpPr/>
          <p:nvPr/>
        </p:nvSpPr>
        <p:spPr>
          <a:xfrm>
            <a:off x="3033583" y="2335179"/>
            <a:ext cx="9042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tanh</a:t>
            </a:r>
          </a:p>
        </p:txBody>
      </p:sp>
      <p:cxnSp>
        <p:nvCxnSpPr>
          <p:cNvPr id="1251" name="Shape 1251"/>
          <p:cNvCxnSpPr/>
          <p:nvPr/>
        </p:nvCxnSpPr>
        <p:spPr>
          <a:xfrm>
            <a:off x="3485675" y="2738177"/>
            <a:ext cx="0" cy="12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52" name="Shape 1252"/>
          <p:cNvSpPr/>
          <p:nvPr/>
        </p:nvSpPr>
        <p:spPr>
          <a:xfrm>
            <a:off x="2724633" y="3695721"/>
            <a:ext cx="293099" cy="293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</a:t>
            </a:r>
          </a:p>
        </p:txBody>
      </p:sp>
      <p:sp>
        <p:nvSpPr>
          <p:cNvPr id="1253" name="Shape 1253"/>
          <p:cNvSpPr/>
          <p:nvPr/>
        </p:nvSpPr>
        <p:spPr>
          <a:xfrm>
            <a:off x="3292715" y="318857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54" name="Shape 1254"/>
          <p:cNvCxnSpPr>
            <a:stCxn id="1252" idx="3"/>
            <a:endCxn id="1253" idx="2"/>
          </p:cNvCxnSpPr>
          <p:nvPr/>
        </p:nvCxnSpPr>
        <p:spPr>
          <a:xfrm flipH="1" rot="10800000">
            <a:off x="3017733" y="3385371"/>
            <a:ext cx="2751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5" name="Shape 1255"/>
          <p:cNvSpPr/>
          <p:nvPr/>
        </p:nvSpPr>
        <p:spPr>
          <a:xfrm>
            <a:off x="4951300" y="3093645"/>
            <a:ext cx="293099" cy="293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1256" name="Shape 1256"/>
          <p:cNvSpPr/>
          <p:nvPr/>
        </p:nvSpPr>
        <p:spPr>
          <a:xfrm>
            <a:off x="4901050" y="147457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57" name="Shape 1257"/>
          <p:cNvCxnSpPr>
            <a:stCxn id="1255" idx="0"/>
            <a:endCxn id="1256" idx="4"/>
          </p:cNvCxnSpPr>
          <p:nvPr/>
        </p:nvCxnSpPr>
        <p:spPr>
          <a:xfrm rot="10800000">
            <a:off x="5097850" y="1868145"/>
            <a:ext cx="0" cy="12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8" name="Shape 1258"/>
          <p:cNvSpPr/>
          <p:nvPr/>
        </p:nvSpPr>
        <p:spPr>
          <a:xfrm>
            <a:off x="5384200" y="3238521"/>
            <a:ext cx="293099" cy="293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</a:t>
            </a:r>
          </a:p>
        </p:txBody>
      </p:sp>
      <p:sp>
        <p:nvSpPr>
          <p:cNvPr id="1259" name="Shape 1259"/>
          <p:cNvSpPr/>
          <p:nvPr/>
        </p:nvSpPr>
        <p:spPr>
          <a:xfrm>
            <a:off x="5911750" y="3238520"/>
            <a:ext cx="293099" cy="293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</a:t>
            </a:r>
          </a:p>
        </p:txBody>
      </p:sp>
      <p:cxnSp>
        <p:nvCxnSpPr>
          <p:cNvPr id="1260" name="Shape 1260"/>
          <p:cNvCxnSpPr>
            <a:stCxn id="1259" idx="0"/>
          </p:cNvCxnSpPr>
          <p:nvPr/>
        </p:nvCxnSpPr>
        <p:spPr>
          <a:xfrm rot="10800000">
            <a:off x="6058300" y="2951720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1" name="Shape 1261"/>
          <p:cNvSpPr/>
          <p:nvPr/>
        </p:nvSpPr>
        <p:spPr>
          <a:xfrm>
            <a:off x="5861500" y="255812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62" name="Shape 1262"/>
          <p:cNvCxnSpPr>
            <a:stCxn id="1258" idx="0"/>
            <a:endCxn id="1261" idx="2"/>
          </p:cNvCxnSpPr>
          <p:nvPr/>
        </p:nvCxnSpPr>
        <p:spPr>
          <a:xfrm rot="-5400000">
            <a:off x="5454400" y="2831271"/>
            <a:ext cx="483600" cy="330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3" name="Shape 1263"/>
          <p:cNvSpPr/>
          <p:nvPr/>
        </p:nvSpPr>
        <p:spPr>
          <a:xfrm>
            <a:off x="5861500" y="1484630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264" name="Shape 1264"/>
          <p:cNvCxnSpPr>
            <a:stCxn id="1261" idx="0"/>
            <a:endCxn id="1263" idx="4"/>
          </p:cNvCxnSpPr>
          <p:nvPr/>
        </p:nvCxnSpPr>
        <p:spPr>
          <a:xfrm rot="10800000">
            <a:off x="6058300" y="1878325"/>
            <a:ext cx="0" cy="6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65" name="Shape 1265"/>
          <p:cNvCxnSpPr/>
          <p:nvPr/>
        </p:nvCxnSpPr>
        <p:spPr>
          <a:xfrm>
            <a:off x="6760875" y="1687275"/>
            <a:ext cx="0" cy="6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6" name="Shape 1266"/>
          <p:cNvSpPr/>
          <p:nvPr/>
        </p:nvSpPr>
        <p:spPr>
          <a:xfrm>
            <a:off x="6310183" y="2335179"/>
            <a:ext cx="9042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tanh</a:t>
            </a:r>
          </a:p>
        </p:txBody>
      </p:sp>
      <p:cxnSp>
        <p:nvCxnSpPr>
          <p:cNvPr id="1267" name="Shape 1267"/>
          <p:cNvCxnSpPr/>
          <p:nvPr/>
        </p:nvCxnSpPr>
        <p:spPr>
          <a:xfrm>
            <a:off x="6762275" y="2738177"/>
            <a:ext cx="0" cy="12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68" name="Shape 1268"/>
          <p:cNvSpPr/>
          <p:nvPr/>
        </p:nvSpPr>
        <p:spPr>
          <a:xfrm>
            <a:off x="6049787" y="3658371"/>
            <a:ext cx="293099" cy="293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</a:t>
            </a:r>
          </a:p>
        </p:txBody>
      </p:sp>
      <p:sp>
        <p:nvSpPr>
          <p:cNvPr id="1269" name="Shape 1269"/>
          <p:cNvSpPr/>
          <p:nvPr/>
        </p:nvSpPr>
        <p:spPr>
          <a:xfrm>
            <a:off x="6569315" y="318857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1270" name="Shape 1270"/>
          <p:cNvCxnSpPr>
            <a:stCxn id="1268" idx="3"/>
            <a:endCxn id="1269" idx="2"/>
          </p:cNvCxnSpPr>
          <p:nvPr/>
        </p:nvCxnSpPr>
        <p:spPr>
          <a:xfrm flipH="1" rot="10800000">
            <a:off x="6342887" y="3385521"/>
            <a:ext cx="226500" cy="4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1" name="Shape 1271"/>
          <p:cNvSpPr txBox="1"/>
          <p:nvPr/>
        </p:nvSpPr>
        <p:spPr>
          <a:xfrm>
            <a:off x="2083350" y="96300"/>
            <a:ext cx="1649699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one timestep</a:t>
            </a:r>
          </a:p>
        </p:txBody>
      </p:sp>
      <p:sp>
        <p:nvSpPr>
          <p:cNvPr id="1272" name="Shape 1272"/>
          <p:cNvSpPr txBox="1"/>
          <p:nvPr/>
        </p:nvSpPr>
        <p:spPr>
          <a:xfrm>
            <a:off x="5359950" y="96300"/>
            <a:ext cx="1649699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one timestep</a:t>
            </a:r>
          </a:p>
        </p:txBody>
      </p:sp>
      <p:cxnSp>
        <p:nvCxnSpPr>
          <p:cNvPr id="1273" name="Shape 1273"/>
          <p:cNvCxnSpPr/>
          <p:nvPr/>
        </p:nvCxnSpPr>
        <p:spPr>
          <a:xfrm>
            <a:off x="3475050" y="4006775"/>
            <a:ext cx="1448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74" name="Shape 1274"/>
          <p:cNvCxnSpPr/>
          <p:nvPr/>
        </p:nvCxnSpPr>
        <p:spPr>
          <a:xfrm>
            <a:off x="6760875" y="4006775"/>
            <a:ext cx="1448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75" name="Shape 1275"/>
          <p:cNvCxnSpPr/>
          <p:nvPr/>
        </p:nvCxnSpPr>
        <p:spPr>
          <a:xfrm>
            <a:off x="1138825" y="4045300"/>
            <a:ext cx="6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76" name="Shape 1276"/>
          <p:cNvCxnSpPr/>
          <p:nvPr/>
        </p:nvCxnSpPr>
        <p:spPr>
          <a:xfrm rot="10800000">
            <a:off x="1874850" y="4028599"/>
            <a:ext cx="0" cy="4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77" name="Shape 1277"/>
          <p:cNvCxnSpPr/>
          <p:nvPr/>
        </p:nvCxnSpPr>
        <p:spPr>
          <a:xfrm rot="10800000">
            <a:off x="5049775" y="4006774"/>
            <a:ext cx="0" cy="4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8" name="Shape 1278"/>
          <p:cNvSpPr txBox="1"/>
          <p:nvPr/>
        </p:nvSpPr>
        <p:spPr>
          <a:xfrm>
            <a:off x="4411945" y="3902102"/>
            <a:ext cx="36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sp>
        <p:nvSpPr>
          <p:cNvPr id="1279" name="Shape 1279"/>
          <p:cNvSpPr txBox="1"/>
          <p:nvPr/>
        </p:nvSpPr>
        <p:spPr>
          <a:xfrm>
            <a:off x="7756371" y="3893729"/>
            <a:ext cx="36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sp>
        <p:nvSpPr>
          <p:cNvPr id="1280" name="Shape 1280"/>
          <p:cNvSpPr txBox="1"/>
          <p:nvPr/>
        </p:nvSpPr>
        <p:spPr>
          <a:xfrm>
            <a:off x="1034025" y="3918850"/>
            <a:ext cx="36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sp>
        <p:nvSpPr>
          <p:cNvPr id="1281" name="Shape 1281"/>
          <p:cNvSpPr txBox="1"/>
          <p:nvPr/>
        </p:nvSpPr>
        <p:spPr>
          <a:xfrm>
            <a:off x="1891600" y="4098175"/>
            <a:ext cx="36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282" name="Shape 1282"/>
          <p:cNvSpPr txBox="1"/>
          <p:nvPr/>
        </p:nvSpPr>
        <p:spPr>
          <a:xfrm>
            <a:off x="5081102" y="4073054"/>
            <a:ext cx="36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283" name="Shape 1283"/>
          <p:cNvSpPr/>
          <p:nvPr/>
        </p:nvSpPr>
        <p:spPr>
          <a:xfrm>
            <a:off x="4530125" y="644775"/>
            <a:ext cx="135299" cy="11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84" name="Shape 1284"/>
          <p:cNvCxnSpPr/>
          <p:nvPr/>
        </p:nvCxnSpPr>
        <p:spPr>
          <a:xfrm rot="10800000">
            <a:off x="4596145" y="150859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85" name="Shape 1285"/>
          <p:cNvSpPr/>
          <p:nvPr/>
        </p:nvSpPr>
        <p:spPr>
          <a:xfrm>
            <a:off x="7882925" y="644775"/>
            <a:ext cx="135299" cy="11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86" name="Shape 1286"/>
          <p:cNvCxnSpPr/>
          <p:nvPr/>
        </p:nvCxnSpPr>
        <p:spPr>
          <a:xfrm rot="10800000">
            <a:off x="7948946" y="150859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292" name="Shape 1292"/>
          <p:cNvCxnSpPr/>
          <p:nvPr/>
        </p:nvCxnSpPr>
        <p:spPr>
          <a:xfrm>
            <a:off x="2395675" y="4723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93" name="Shape 1293"/>
          <p:cNvCxnSpPr/>
          <p:nvPr/>
        </p:nvCxnSpPr>
        <p:spPr>
          <a:xfrm>
            <a:off x="2395675" y="7009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94" name="Shape 1294"/>
          <p:cNvCxnSpPr/>
          <p:nvPr/>
        </p:nvCxnSpPr>
        <p:spPr>
          <a:xfrm>
            <a:off x="2395675" y="9295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95" name="Shape 1295"/>
          <p:cNvCxnSpPr/>
          <p:nvPr/>
        </p:nvCxnSpPr>
        <p:spPr>
          <a:xfrm>
            <a:off x="2395675" y="11581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96" name="Shape 1296"/>
          <p:cNvCxnSpPr/>
          <p:nvPr/>
        </p:nvCxnSpPr>
        <p:spPr>
          <a:xfrm>
            <a:off x="2395675" y="13867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97" name="Shape 1297"/>
          <p:cNvSpPr/>
          <p:nvPr/>
        </p:nvSpPr>
        <p:spPr>
          <a:xfrm>
            <a:off x="3315925" y="330775"/>
            <a:ext cx="376799" cy="1239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298" name="Shape 1298"/>
          <p:cNvCxnSpPr/>
          <p:nvPr/>
        </p:nvCxnSpPr>
        <p:spPr>
          <a:xfrm>
            <a:off x="3691075" y="4723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99" name="Shape 1299"/>
          <p:cNvCxnSpPr/>
          <p:nvPr/>
        </p:nvCxnSpPr>
        <p:spPr>
          <a:xfrm>
            <a:off x="3691075" y="7009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0" name="Shape 1300"/>
          <p:cNvCxnSpPr/>
          <p:nvPr/>
        </p:nvCxnSpPr>
        <p:spPr>
          <a:xfrm>
            <a:off x="3691075" y="9295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1" name="Shape 1301"/>
          <p:cNvCxnSpPr/>
          <p:nvPr/>
        </p:nvCxnSpPr>
        <p:spPr>
          <a:xfrm>
            <a:off x="3691075" y="11581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2" name="Shape 1302"/>
          <p:cNvCxnSpPr/>
          <p:nvPr/>
        </p:nvCxnSpPr>
        <p:spPr>
          <a:xfrm>
            <a:off x="3691075" y="13867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3" name="Shape 1303"/>
          <p:cNvSpPr/>
          <p:nvPr/>
        </p:nvSpPr>
        <p:spPr>
          <a:xfrm>
            <a:off x="4611325" y="330775"/>
            <a:ext cx="376799" cy="1239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304" name="Shape 1304"/>
          <p:cNvCxnSpPr/>
          <p:nvPr/>
        </p:nvCxnSpPr>
        <p:spPr>
          <a:xfrm>
            <a:off x="4986475" y="4723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5" name="Shape 1305"/>
          <p:cNvCxnSpPr/>
          <p:nvPr/>
        </p:nvCxnSpPr>
        <p:spPr>
          <a:xfrm>
            <a:off x="4986475" y="7009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6" name="Shape 1306"/>
          <p:cNvCxnSpPr/>
          <p:nvPr/>
        </p:nvCxnSpPr>
        <p:spPr>
          <a:xfrm>
            <a:off x="4986475" y="9295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7" name="Shape 1307"/>
          <p:cNvCxnSpPr/>
          <p:nvPr/>
        </p:nvCxnSpPr>
        <p:spPr>
          <a:xfrm>
            <a:off x="4986475" y="11581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8" name="Shape 1308"/>
          <p:cNvCxnSpPr/>
          <p:nvPr/>
        </p:nvCxnSpPr>
        <p:spPr>
          <a:xfrm>
            <a:off x="4986475" y="13867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9" name="Shape 1309"/>
          <p:cNvSpPr/>
          <p:nvPr/>
        </p:nvSpPr>
        <p:spPr>
          <a:xfrm>
            <a:off x="5906725" y="330775"/>
            <a:ext cx="376799" cy="1239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310" name="Shape 1310"/>
          <p:cNvCxnSpPr/>
          <p:nvPr/>
        </p:nvCxnSpPr>
        <p:spPr>
          <a:xfrm>
            <a:off x="6281875" y="4723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11" name="Shape 1311"/>
          <p:cNvCxnSpPr/>
          <p:nvPr/>
        </p:nvCxnSpPr>
        <p:spPr>
          <a:xfrm>
            <a:off x="6281875" y="7009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12" name="Shape 1312"/>
          <p:cNvCxnSpPr/>
          <p:nvPr/>
        </p:nvCxnSpPr>
        <p:spPr>
          <a:xfrm>
            <a:off x="6281875" y="9295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13" name="Shape 1313"/>
          <p:cNvCxnSpPr/>
          <p:nvPr/>
        </p:nvCxnSpPr>
        <p:spPr>
          <a:xfrm>
            <a:off x="6281875" y="11581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14" name="Shape 1314"/>
          <p:cNvCxnSpPr/>
          <p:nvPr/>
        </p:nvCxnSpPr>
        <p:spPr>
          <a:xfrm>
            <a:off x="6281875" y="1386700"/>
            <a:ext cx="91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5" name="Shape 1315"/>
          <p:cNvSpPr txBox="1"/>
          <p:nvPr/>
        </p:nvSpPr>
        <p:spPr>
          <a:xfrm>
            <a:off x="679275" y="619300"/>
            <a:ext cx="1415100" cy="62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RNN</a:t>
            </a:r>
          </a:p>
        </p:txBody>
      </p:sp>
      <p:cxnSp>
        <p:nvCxnSpPr>
          <p:cNvPr id="1316" name="Shape 1316"/>
          <p:cNvCxnSpPr/>
          <p:nvPr/>
        </p:nvCxnSpPr>
        <p:spPr>
          <a:xfrm>
            <a:off x="2471875" y="3397200"/>
            <a:ext cx="518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17" name="Shape 1317"/>
          <p:cNvCxnSpPr/>
          <p:nvPr/>
        </p:nvCxnSpPr>
        <p:spPr>
          <a:xfrm>
            <a:off x="2471875" y="3625800"/>
            <a:ext cx="518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18" name="Shape 1318"/>
          <p:cNvCxnSpPr/>
          <p:nvPr/>
        </p:nvCxnSpPr>
        <p:spPr>
          <a:xfrm>
            <a:off x="2471875" y="3854400"/>
            <a:ext cx="518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19" name="Shape 1319"/>
          <p:cNvCxnSpPr/>
          <p:nvPr/>
        </p:nvCxnSpPr>
        <p:spPr>
          <a:xfrm>
            <a:off x="2471875" y="4083000"/>
            <a:ext cx="518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20" name="Shape 1320"/>
          <p:cNvCxnSpPr/>
          <p:nvPr/>
        </p:nvCxnSpPr>
        <p:spPr>
          <a:xfrm>
            <a:off x="2471875" y="4311600"/>
            <a:ext cx="518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1" name="Shape 1321"/>
          <p:cNvSpPr txBox="1"/>
          <p:nvPr/>
        </p:nvSpPr>
        <p:spPr>
          <a:xfrm>
            <a:off x="2301900" y="50252"/>
            <a:ext cx="2084999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state</a:t>
            </a:r>
          </a:p>
        </p:txBody>
      </p:sp>
      <p:sp>
        <p:nvSpPr>
          <p:cNvPr id="1322" name="Shape 1322"/>
          <p:cNvSpPr/>
          <p:nvPr/>
        </p:nvSpPr>
        <p:spPr>
          <a:xfrm>
            <a:off x="3167700" y="1924700"/>
            <a:ext cx="376799" cy="1239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323" name="Shape 1323"/>
          <p:cNvCxnSpPr/>
          <p:nvPr/>
        </p:nvCxnSpPr>
        <p:spPr>
          <a:xfrm rot="10800000">
            <a:off x="2780875" y="2546400"/>
            <a:ext cx="0" cy="86249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24" name="Shape 1324"/>
          <p:cNvCxnSpPr>
            <a:endCxn id="1322" idx="1"/>
          </p:cNvCxnSpPr>
          <p:nvPr/>
        </p:nvCxnSpPr>
        <p:spPr>
          <a:xfrm>
            <a:off x="2772600" y="2544350"/>
            <a:ext cx="39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25" name="Shape 1325"/>
          <p:cNvCxnSpPr>
            <a:stCxn id="1322" idx="3"/>
          </p:cNvCxnSpPr>
          <p:nvPr/>
        </p:nvCxnSpPr>
        <p:spPr>
          <a:xfrm>
            <a:off x="3544499" y="2544350"/>
            <a:ext cx="3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26" name="Shape 1326"/>
          <p:cNvSpPr/>
          <p:nvPr/>
        </p:nvSpPr>
        <p:spPr>
          <a:xfrm>
            <a:off x="3685200" y="320040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327" name="Shape 1327"/>
          <p:cNvCxnSpPr>
            <a:endCxn id="1326" idx="0"/>
          </p:cNvCxnSpPr>
          <p:nvPr/>
        </p:nvCxnSpPr>
        <p:spPr>
          <a:xfrm>
            <a:off x="3877800" y="2538005"/>
            <a:ext cx="4200" cy="6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8" name="Shape 1328"/>
          <p:cNvSpPr/>
          <p:nvPr/>
        </p:nvSpPr>
        <p:spPr>
          <a:xfrm>
            <a:off x="4767900" y="1924700"/>
            <a:ext cx="376799" cy="1239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329" name="Shape 1329"/>
          <p:cNvCxnSpPr/>
          <p:nvPr/>
        </p:nvCxnSpPr>
        <p:spPr>
          <a:xfrm rot="10800000">
            <a:off x="4381075" y="2546400"/>
            <a:ext cx="0" cy="86249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30" name="Shape 1330"/>
          <p:cNvCxnSpPr>
            <a:endCxn id="1328" idx="1"/>
          </p:cNvCxnSpPr>
          <p:nvPr/>
        </p:nvCxnSpPr>
        <p:spPr>
          <a:xfrm>
            <a:off x="4372800" y="2544350"/>
            <a:ext cx="39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31" name="Shape 1331"/>
          <p:cNvCxnSpPr>
            <a:stCxn id="1328" idx="3"/>
          </p:cNvCxnSpPr>
          <p:nvPr/>
        </p:nvCxnSpPr>
        <p:spPr>
          <a:xfrm>
            <a:off x="5144699" y="2544350"/>
            <a:ext cx="3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32" name="Shape 1332"/>
          <p:cNvSpPr/>
          <p:nvPr/>
        </p:nvSpPr>
        <p:spPr>
          <a:xfrm>
            <a:off x="5285400" y="320040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333" name="Shape 1333"/>
          <p:cNvCxnSpPr>
            <a:endCxn id="1332" idx="0"/>
          </p:cNvCxnSpPr>
          <p:nvPr/>
        </p:nvCxnSpPr>
        <p:spPr>
          <a:xfrm>
            <a:off x="5478000" y="2538005"/>
            <a:ext cx="4200" cy="6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4" name="Shape 1334"/>
          <p:cNvSpPr/>
          <p:nvPr/>
        </p:nvSpPr>
        <p:spPr>
          <a:xfrm>
            <a:off x="6368100" y="1924700"/>
            <a:ext cx="376799" cy="1239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</a:t>
            </a:r>
          </a:p>
        </p:txBody>
      </p:sp>
      <p:cxnSp>
        <p:nvCxnSpPr>
          <p:cNvPr id="1335" name="Shape 1335"/>
          <p:cNvCxnSpPr/>
          <p:nvPr/>
        </p:nvCxnSpPr>
        <p:spPr>
          <a:xfrm rot="10800000">
            <a:off x="5981275" y="2546400"/>
            <a:ext cx="0" cy="86249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36" name="Shape 1336"/>
          <p:cNvCxnSpPr>
            <a:endCxn id="1334" idx="1"/>
          </p:cNvCxnSpPr>
          <p:nvPr/>
        </p:nvCxnSpPr>
        <p:spPr>
          <a:xfrm>
            <a:off x="5973000" y="2544350"/>
            <a:ext cx="39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37" name="Shape 1337"/>
          <p:cNvCxnSpPr>
            <a:stCxn id="1334" idx="3"/>
          </p:cNvCxnSpPr>
          <p:nvPr/>
        </p:nvCxnSpPr>
        <p:spPr>
          <a:xfrm>
            <a:off x="6744899" y="2544350"/>
            <a:ext cx="3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38" name="Shape 1338"/>
          <p:cNvSpPr/>
          <p:nvPr/>
        </p:nvSpPr>
        <p:spPr>
          <a:xfrm>
            <a:off x="6885600" y="3200405"/>
            <a:ext cx="393600" cy="393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339" name="Shape 1339"/>
          <p:cNvCxnSpPr>
            <a:endCxn id="1338" idx="0"/>
          </p:cNvCxnSpPr>
          <p:nvPr/>
        </p:nvCxnSpPr>
        <p:spPr>
          <a:xfrm>
            <a:off x="7078200" y="2538005"/>
            <a:ext cx="4200" cy="6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40" name="Shape 1340"/>
          <p:cNvSpPr txBox="1"/>
          <p:nvPr/>
        </p:nvSpPr>
        <p:spPr>
          <a:xfrm>
            <a:off x="679275" y="3005400"/>
            <a:ext cx="1551599" cy="62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LSTM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(ignoring forget gates)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46" name="Shape 1346"/>
          <p:cNvSpPr txBox="1"/>
          <p:nvPr/>
        </p:nvSpPr>
        <p:spPr>
          <a:xfrm>
            <a:off x="3193775" y="52575"/>
            <a:ext cx="4199999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Recall: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“PlainNets” vs. ResNets</a:t>
            </a:r>
          </a:p>
        </p:txBody>
      </p:sp>
      <p:pic>
        <p:nvPicPr>
          <p:cNvPr id="1347" name="Shape 1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00" y="119525"/>
            <a:ext cx="2796299" cy="43390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48" name="Shape 1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700" y="1829834"/>
            <a:ext cx="1733518" cy="1618343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49" name="Shape 1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483" y="1787398"/>
            <a:ext cx="2594216" cy="17031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350" name="Shape 1350"/>
          <p:cNvCxnSpPr/>
          <p:nvPr/>
        </p:nvCxnSpPr>
        <p:spPr>
          <a:xfrm>
            <a:off x="5515574" y="2630829"/>
            <a:ext cx="6660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51" name="Shape 1351"/>
          <p:cNvSpPr/>
          <p:nvPr/>
        </p:nvSpPr>
        <p:spPr>
          <a:xfrm>
            <a:off x="3349450" y="1619450"/>
            <a:ext cx="5794499" cy="205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2" name="Shape 1352"/>
          <p:cNvSpPr txBox="1"/>
          <p:nvPr/>
        </p:nvSpPr>
        <p:spPr>
          <a:xfrm>
            <a:off x="3341075" y="937850"/>
            <a:ext cx="5660699" cy="47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800"/>
              <a:t>ResNet is to PlainNet what LSTM is to RNN</a:t>
            </a:r>
            <a:r>
              <a:rPr lang="en" sz="1800"/>
              <a:t>, kind of.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58" name="Shape 1358"/>
          <p:cNvSpPr txBox="1"/>
          <p:nvPr/>
        </p:nvSpPr>
        <p:spPr>
          <a:xfrm>
            <a:off x="184225" y="100475"/>
            <a:ext cx="80471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Understanding gradient flow dynamics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184225" y="610375"/>
            <a:ext cx="7178699" cy="55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Cute backprop signal video: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http://imgur.com/gallery/vaNahKE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360" name="Shape 1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08" y="1069074"/>
            <a:ext cx="8831917" cy="31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66" name="Shape 1366"/>
          <p:cNvSpPr txBox="1"/>
          <p:nvPr/>
        </p:nvSpPr>
        <p:spPr>
          <a:xfrm>
            <a:off x="184225" y="100475"/>
            <a:ext cx="80471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Understanding gradient flow dynamics</a:t>
            </a:r>
          </a:p>
        </p:txBody>
      </p:sp>
      <p:pic>
        <p:nvPicPr>
          <p:cNvPr id="1367" name="Shape 1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8" y="1069074"/>
            <a:ext cx="8831917" cy="31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Shape 1368"/>
          <p:cNvSpPr/>
          <p:nvPr/>
        </p:nvSpPr>
        <p:spPr>
          <a:xfrm>
            <a:off x="101500" y="1453100"/>
            <a:ext cx="2103900" cy="2306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9" name="Shape 1369"/>
          <p:cNvSpPr txBox="1"/>
          <p:nvPr/>
        </p:nvSpPr>
        <p:spPr>
          <a:xfrm>
            <a:off x="4120025" y="1328600"/>
            <a:ext cx="532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if the largest eigenvalue is &gt; 1, gradient will explode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if the largest eigenvalue is &lt; 1, gradient will vanish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370" name="Shape 1370"/>
          <p:cNvCxnSpPr/>
          <p:nvPr/>
        </p:nvCxnSpPr>
        <p:spPr>
          <a:xfrm flipH="1">
            <a:off x="2989624" y="2015950"/>
            <a:ext cx="1660800" cy="19007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71" name="Shape 1371"/>
          <p:cNvSpPr txBox="1"/>
          <p:nvPr/>
        </p:nvSpPr>
        <p:spPr>
          <a:xfrm>
            <a:off x="166075" y="4242050"/>
            <a:ext cx="8775899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[On the difficulty of training Recurrent Neural Networks, Pascanu et al., 2013]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902375"/>
            <a:ext cx="8743951" cy="2729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272425" y="151050"/>
            <a:ext cx="8259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/>
              <a:t>Recurrent Networks offer a lot of flexibility:</a:t>
            </a:r>
          </a:p>
        </p:txBody>
      </p:sp>
      <p:cxnSp>
        <p:nvCxnSpPr>
          <p:cNvPr id="124" name="Shape 124"/>
          <p:cNvCxnSpPr/>
          <p:nvPr/>
        </p:nvCxnSpPr>
        <p:spPr>
          <a:xfrm rot="10800000">
            <a:off x="3713375" y="3679750"/>
            <a:ext cx="361499" cy="4292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" name="Shape 125"/>
          <p:cNvSpPr txBox="1"/>
          <p:nvPr/>
        </p:nvSpPr>
        <p:spPr>
          <a:xfrm>
            <a:off x="4202875" y="3785200"/>
            <a:ext cx="4052400" cy="46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e.g. </a:t>
            </a:r>
            <a:r>
              <a:rPr b="1" lang="en" sz="1800"/>
              <a:t>Sentiment Classification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sequence of words -&gt; sentiment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Shape 1376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77" name="Shape 1377"/>
          <p:cNvSpPr txBox="1"/>
          <p:nvPr/>
        </p:nvSpPr>
        <p:spPr>
          <a:xfrm>
            <a:off x="184225" y="100475"/>
            <a:ext cx="80471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Understanding gradient flow dynamics</a:t>
            </a:r>
          </a:p>
        </p:txBody>
      </p:sp>
      <p:pic>
        <p:nvPicPr>
          <p:cNvPr id="1378" name="Shape 1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8" y="1069074"/>
            <a:ext cx="8831917" cy="31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Shape 1379"/>
          <p:cNvSpPr/>
          <p:nvPr/>
        </p:nvSpPr>
        <p:spPr>
          <a:xfrm>
            <a:off x="101500" y="1453100"/>
            <a:ext cx="2103900" cy="2306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0" name="Shape 1380"/>
          <p:cNvSpPr txBox="1"/>
          <p:nvPr/>
        </p:nvSpPr>
        <p:spPr>
          <a:xfrm>
            <a:off x="4120025" y="1328600"/>
            <a:ext cx="532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if the largest eigenvalue is &gt; 1, gradient will explode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if the largest eigenvalue is &lt; 1, gradient will vanish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381" name="Shape 1381"/>
          <p:cNvCxnSpPr/>
          <p:nvPr/>
        </p:nvCxnSpPr>
        <p:spPr>
          <a:xfrm flipH="1">
            <a:off x="2989624" y="2015950"/>
            <a:ext cx="1660800" cy="19007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82" name="Shape 1382"/>
          <p:cNvSpPr txBox="1"/>
          <p:nvPr/>
        </p:nvSpPr>
        <p:spPr>
          <a:xfrm>
            <a:off x="166075" y="4242050"/>
            <a:ext cx="8775899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[On the difficulty of training Recurrent Neural Networks, Pascanu et al., 2013]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4375675" y="2394350"/>
            <a:ext cx="5191199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can control exploding with gradient clipping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can control vanishing with LSTM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89" name="Shape 1389"/>
          <p:cNvSpPr txBox="1"/>
          <p:nvPr/>
        </p:nvSpPr>
        <p:spPr>
          <a:xfrm>
            <a:off x="168175" y="50600"/>
            <a:ext cx="54162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LSTM variants and friends</a:t>
            </a:r>
          </a:p>
        </p:txBody>
      </p:sp>
      <p:pic>
        <p:nvPicPr>
          <p:cNvPr id="1390" name="Shape 1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76" y="888825"/>
            <a:ext cx="1779950" cy="18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 txBox="1"/>
          <p:nvPr/>
        </p:nvSpPr>
        <p:spPr>
          <a:xfrm>
            <a:off x="2152475" y="961700"/>
            <a:ext cx="5084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</a:t>
            </a:r>
            <a:r>
              <a:rPr i="1" lang="en"/>
              <a:t>LSTM: A Search Space Odyssey</a:t>
            </a:r>
            <a:r>
              <a:rPr lang="en"/>
              <a:t>,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Greff et al., 2015]</a:t>
            </a:r>
          </a:p>
        </p:txBody>
      </p:sp>
      <p:sp>
        <p:nvSpPr>
          <p:cNvPr id="1392" name="Shape 1392"/>
          <p:cNvSpPr txBox="1"/>
          <p:nvPr/>
        </p:nvSpPr>
        <p:spPr>
          <a:xfrm>
            <a:off x="6052175" y="94350"/>
            <a:ext cx="7058700" cy="62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</a:t>
            </a:r>
            <a:r>
              <a:rPr i="1" lang="en"/>
              <a:t>An Empirical Exploration of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Recurrent Network Architectures,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Jozefowicz et al., 2015]</a:t>
            </a:r>
          </a:p>
        </p:txBody>
      </p:sp>
      <p:pic>
        <p:nvPicPr>
          <p:cNvPr id="1393" name="Shape 1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737" y="989775"/>
            <a:ext cx="2867025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Shape 1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312" y="3143237"/>
            <a:ext cx="4105275" cy="1228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95" name="Shape 1395"/>
          <p:cNvSpPr txBox="1"/>
          <p:nvPr/>
        </p:nvSpPr>
        <p:spPr>
          <a:xfrm>
            <a:off x="2290675" y="2045700"/>
            <a:ext cx="3192600" cy="51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GRU</a:t>
            </a:r>
            <a:r>
              <a:rPr lang="en"/>
              <a:t> [</a:t>
            </a:r>
            <a:r>
              <a:rPr i="1" lang="en"/>
              <a:t>Learning phrase representations using rnn encoder-decoder for statistical machine translation</a:t>
            </a:r>
            <a:r>
              <a:rPr lang="en"/>
              <a:t>, Cho et al. 2014]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01" name="Shape 1401"/>
          <p:cNvSpPr txBox="1"/>
          <p:nvPr/>
        </p:nvSpPr>
        <p:spPr>
          <a:xfrm>
            <a:off x="331350" y="83050"/>
            <a:ext cx="8582099" cy="385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Summary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RNNs allow a lot of flexibility in architecture design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Vanilla RNNs are simple but don’t work very well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Common to use LSTM or GRU: their additive interactions improve gradient flow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Backward flow of gradients in RNN can explode or vanish. Exploding is controlled with gradient clipping. Vanishing is controlled with additive interactions (LSTM)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Better/simpler architectures are a hot topic of current research</a:t>
            </a:r>
          </a:p>
          <a:p>
            <a:pPr indent="-368300" lvl="0" marL="457200">
              <a:spcBef>
                <a:spcPts val="0"/>
              </a:spcBef>
              <a:buSzPct val="100000"/>
              <a:buChar char="-"/>
            </a:pPr>
            <a:r>
              <a:rPr lang="en" sz="2200"/>
              <a:t>Better understanding (both theoretical and empirical) is needed.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6503303" y="4667850"/>
            <a:ext cx="7574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902375"/>
            <a:ext cx="8743951" cy="272915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272425" y="151050"/>
            <a:ext cx="82596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3000"/>
              <a:t>Recurrent Networks offer a lot of flexibility:</a:t>
            </a:r>
          </a:p>
        </p:txBody>
      </p:sp>
      <p:cxnSp>
        <p:nvCxnSpPr>
          <p:cNvPr id="133" name="Shape 133"/>
          <p:cNvCxnSpPr/>
          <p:nvPr/>
        </p:nvCxnSpPr>
        <p:spPr>
          <a:xfrm rot="10800000">
            <a:off x="5430649" y="3709924"/>
            <a:ext cx="135600" cy="436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4" name="Shape 134"/>
          <p:cNvSpPr txBox="1"/>
          <p:nvPr/>
        </p:nvSpPr>
        <p:spPr>
          <a:xfrm>
            <a:off x="5664125" y="3785200"/>
            <a:ext cx="4052400" cy="46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e.g. </a:t>
            </a:r>
            <a:r>
              <a:rPr b="1" lang="en" sz="1800"/>
              <a:t>Machine Translation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seq of words -&gt; seq of words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